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98" r:id="rId3"/>
    <p:sldId id="258" r:id="rId4"/>
    <p:sldId id="260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302" r:id="rId20"/>
    <p:sldId id="299" r:id="rId21"/>
    <p:sldId id="301" r:id="rId22"/>
    <p:sldId id="300" r:id="rId23"/>
    <p:sldId id="303" r:id="rId24"/>
    <p:sldId id="281" r:id="rId25"/>
    <p:sldId id="29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49" d="100"/>
          <a:sy n="49" d="100"/>
        </p:scale>
        <p:origin x="82" y="60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EBE7-3D3B-0965-9397-1CAAA3A53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531CC-B202-C8D6-894F-8A609E21D7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4142B-35AC-0FF0-099F-5BC9B8EE9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533CB-4044-B90E-1FD2-6DB7C2C44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84908-708B-FD0A-B76F-9632214B3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15439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378A9-D8F4-E157-54FB-582895E35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03EF6A-EB43-16EB-E0D2-DB90CB61FB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6523D4-7DFD-4512-EDE3-46E990236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4D93-72BD-561D-D71E-D68473A80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89CE4-5A9E-D84A-8610-82087A434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7260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97BCE1-281A-6CFE-C92C-5D4BE1BBD0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E8309F-E00A-C17F-BE65-614A4EA7B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D6CC3-C475-2F05-EC8F-EAD341D9A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7EB2EF-B833-18D5-2CED-DD62C3768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6D43B-FFF3-A0E8-964C-B4BFF021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240947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3CFA4-AB56-FC25-F10B-5D06B8CC7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54F74-0F15-46A2-0B20-337892C308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92F349-9121-A5CA-F43A-88A9BE2BF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ADFE-8E76-758F-2EDF-3BDE51061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26C26-823B-E115-F94F-B103C3B4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76945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2E0CA-4DF2-3470-65D5-126A5C43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40099-A593-1C23-6F3B-62D54B3941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46EFA-5D95-3D73-B639-0250011E8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4FD0E6-9C9B-A33B-B00C-E9A332A2E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70B90-6F28-A85B-C867-0A3671D3E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802883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C978B-B8EC-C68F-5C28-9600D31F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0C8D-FEC4-CE51-8A32-EBA4A1201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5A2188-DE78-36F9-54C4-12CCF3EB0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16CAC-7A22-AFF5-F351-8EDA3F8FE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5CF3E6-8A34-12A3-6234-A73CBF8E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113E4-3729-67FA-9BF3-352D1790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7985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3AFD6-08C6-C235-5603-6FF379032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489986-C13E-AE62-B148-BEC36CEF3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363A0-C637-2DE4-BE95-EFE1FAA142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86A069-336A-2B8D-4EF1-1F238F0F88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0E7A93-2BE3-6A75-5B6D-9877989114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FAA79-3245-F400-157F-EEFAD3209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8CFAF-20C1-450A-CCD8-A564E696E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0334EE-69A6-F3FA-E039-C6A92C23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0989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932A-B7E4-7BFE-3980-0CEF6654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ED0D2C-863F-8643-8058-A9986F022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CCE668-468D-E1B2-619A-4661F058F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626D4D-4AF0-E71C-EA44-DEEE4AFFC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5696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841548-177E-F82B-D495-17A24FD2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576EE-B5EE-EC81-9A5E-E501EEE51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25E40-CC55-D957-47C1-76CF29B1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91004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10A77-D0C1-45A8-AE30-93302A385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FA777-DD63-5BE0-C39F-2F69DCAE2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FFDD7-5CB1-177B-3E23-CB5CF66A3B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4CB49D-4F79-4BD7-55A9-29A71B683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2A1F63-6F04-C9FC-DAED-B2D980EA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25A23-515C-BF24-30E9-BEB4E0090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669325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7D65A-1C2E-0AC1-418E-2152E2DB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A9A19A-E818-D922-37E3-579D74AB9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FC8463-9FB6-B1B4-BA41-5878CF253D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868D6-BFB4-CA6B-7E71-BEA347BA1D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B14F08-D1F6-7E6F-E597-A0C2DE70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9F323-8CCC-A729-6F94-36E9CFCFA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89750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B6F958-FEC8-A602-F53B-F252C1FF8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F73D68-55B1-2282-0AA8-F2FAE1AE3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281F4-959F-8E55-6D16-AB89A74A20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190D9-2DFC-4E4E-B68E-D2E2B363B394}" type="datetimeFigureOut">
              <a:rPr lang="en-PH" smtClean="0"/>
              <a:t>23/04/2025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8619D-CB24-7279-FC60-34DDEB378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4678C-6113-4D75-EA59-9CD663E96C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2070CC-7156-4B8A-B7A1-0B33475ACB63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681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s.uiuc.edu/Training/Tutorials/namd-index.html" TargetMode="External"/><Relationship Id="rId3" Type="http://schemas.openxmlformats.org/officeDocument/2006/relationships/hyperlink" Target="https://compbioasia.net/" TargetMode="External"/><Relationship Id="rId7" Type="http://schemas.openxmlformats.org/officeDocument/2006/relationships/hyperlink" Target="http://docs.openmm.org/latest/userguide/library/03_tutorials.html" TargetMode="External"/><Relationship Id="rId2" Type="http://schemas.openxmlformats.org/officeDocument/2006/relationships/hyperlink" Target="https://github.com/pablo-arantes/making-it-r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mbermd.org/tutorials/" TargetMode="External"/><Relationship Id="rId5" Type="http://schemas.openxmlformats.org/officeDocument/2006/relationships/hyperlink" Target="http://www.mdtutorials.com/gmx/index.html" TargetMode="External"/><Relationship Id="rId4" Type="http://schemas.openxmlformats.org/officeDocument/2006/relationships/hyperlink" Target="https://www.bonvinlab.org/education/molmod/simulation" TargetMode="External"/><Relationship Id="rId9" Type="http://schemas.openxmlformats.org/officeDocument/2006/relationships/hyperlink" Target="https://www.youtube.com/watch?v=f4faPQU58oA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lphafoldserver.com/" TargetMode="External"/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gl.ucsf.edu/chimerax/download.html" TargetMode="External"/><Relationship Id="rId4" Type="http://schemas.openxmlformats.org/officeDocument/2006/relationships/hyperlink" Target="https://project-gemmi.github.io/wasm/convert/cif2pdb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web page&#10;&#10;AI-generated content may be incorrect.">
            <a:extLst>
              <a:ext uri="{FF2B5EF4-FFF2-40B4-BE49-F238E27FC236}">
                <a16:creationId xmlns:a16="http://schemas.microsoft.com/office/drawing/2014/main" id="{363BA835-346A-3785-315B-04AFB66C2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26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30B3-869B-0986-0CE6-225369169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Calculating forces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DACC28F-2484-27D8-EBE9-336508EA58B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13490"/>
                <a:ext cx="5181600" cy="4663473"/>
              </a:xfrm>
            </p:spPr>
            <p:txBody>
              <a:bodyPr>
                <a:normAutofit/>
              </a:bodyPr>
              <a:lstStyle/>
              <a:p>
                <a:r>
                  <a:rPr lang="en-PH" dirty="0"/>
                  <a:t>An equation is needed to relate E of a collection of atoms, to their x: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dirty="0"/>
              </a:p>
              <a:p>
                <a:pPr marL="0" indent="0">
                  <a:buNone/>
                </a:pPr>
                <a:endParaRPr lang="en-PH" sz="800" dirty="0"/>
              </a:p>
              <a:p>
                <a:r>
                  <a:rPr lang="en-PH" dirty="0"/>
                  <a:t>The F acting on the atoms comes from the derivative of this </a:t>
                </a:r>
                <a:r>
                  <a:rPr lang="en-PH" dirty="0" err="1"/>
                  <a:t>eqn</a:t>
                </a:r>
                <a:r>
                  <a:rPr lang="en-PH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PH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PH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PH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PH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DACC28F-2484-27D8-EBE9-336508EA58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13490"/>
                <a:ext cx="5181600" cy="4663473"/>
              </a:xfrm>
              <a:blipFill>
                <a:blip r:embed="rId2"/>
                <a:stretch>
                  <a:fillRect l="-2118" t="-2222" r="-3176"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FB5D48F-1F63-D50E-828B-F7F6CA050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1360" y="1513491"/>
            <a:ext cx="4282440" cy="5833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dirty="0"/>
              <a:t>Carbon monoxide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044229A-D225-A82F-91B6-9806956C7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633" y="2401313"/>
            <a:ext cx="2761727" cy="14265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5E95B-E2CE-F9B5-F00E-8340ECA87A61}"/>
                  </a:ext>
                </a:extLst>
              </p:cNvPr>
              <p:cNvSpPr txBox="1"/>
              <p:nvPr/>
            </p:nvSpPr>
            <p:spPr>
              <a:xfrm>
                <a:off x="7631216" y="4246525"/>
                <a:ext cx="2510559" cy="4727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sSup>
                        <m:sSup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P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PH" sz="28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PH" sz="2800" b="0" i="1" smtClean="0">
                                  <a:latin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D95E95B-E2CE-F9B5-F00E-8340ECA87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216" y="4246525"/>
                <a:ext cx="2510559" cy="4727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07782-B5D6-1779-2CFB-624BF141E095}"/>
                  </a:ext>
                </a:extLst>
              </p:cNvPr>
              <p:cNvSpPr txBox="1"/>
              <p:nvPr/>
            </p:nvSpPr>
            <p:spPr>
              <a:xfrm>
                <a:off x="7239634" y="4989821"/>
                <a:ext cx="3293722" cy="818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PH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𝑑𝑈</m:t>
                          </m:r>
                        </m:num>
                        <m:den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𝑑𝑟</m:t>
                          </m:r>
                        </m:den>
                      </m:f>
                      <m:r>
                        <a:rPr lang="en-PH" sz="2800" b="0" i="0" smtClean="0">
                          <a:latin typeface="Cambria Math" panose="02040503050406030204" pitchFamily="18" charset="0"/>
                        </a:rPr>
                        <m:t>=−2</m:t>
                      </m:r>
                      <m:r>
                        <m:rPr>
                          <m:sty m:val="p"/>
                        </m:rPr>
                        <a:rPr lang="en-PH" sz="2800" b="0" i="0" smtClean="0">
                          <a:latin typeface="Cambria Math" panose="02040503050406030204" pitchFamily="18" charset="0"/>
                        </a:rPr>
                        <m:t>k</m:t>
                      </m:r>
                      <m:r>
                        <a:rPr lang="en-PH" sz="2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PH" sz="2800" b="0" i="0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PH" sz="28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6E07782-B5D6-1779-2CFB-624BF141E0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634" y="4989821"/>
                <a:ext cx="3293722" cy="818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1240F9F-EE71-0C99-5755-0307C61691AE}"/>
              </a:ext>
            </a:extLst>
          </p:cNvPr>
          <p:cNvSpPr txBox="1"/>
          <p:nvPr/>
        </p:nvSpPr>
        <p:spPr>
          <a:xfrm>
            <a:off x="7379544" y="6078403"/>
            <a:ext cx="3153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u="sng" dirty="0"/>
              <a:t>2</a:t>
            </a:r>
            <a:r>
              <a:rPr lang="en-PH" sz="2400" dirty="0"/>
              <a:t> atoms, </a:t>
            </a:r>
            <a:r>
              <a:rPr lang="en-PH" sz="2400" u="sng" dirty="0"/>
              <a:t>2</a:t>
            </a:r>
            <a:r>
              <a:rPr lang="en-PH" sz="2400" dirty="0"/>
              <a:t> parameters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7415ED-E8A9-4267-D3D2-C163EE0E3BD5}"/>
              </a:ext>
            </a:extLst>
          </p:cNvPr>
          <p:cNvSpPr/>
          <p:nvPr/>
        </p:nvSpPr>
        <p:spPr>
          <a:xfrm>
            <a:off x="7463576" y="6176962"/>
            <a:ext cx="167640" cy="2292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168F95-BFE0-2245-EF18-B3CE471E7D9B}"/>
              </a:ext>
            </a:extLst>
          </p:cNvPr>
          <p:cNvSpPr/>
          <p:nvPr/>
        </p:nvSpPr>
        <p:spPr>
          <a:xfrm>
            <a:off x="8616948" y="6176963"/>
            <a:ext cx="262892" cy="2345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574561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1D3F7-A4ED-B133-447F-4D56B501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Calculating forces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EE7887-850D-A04B-D2B1-6CBB2C7BADDD}"/>
              </a:ext>
            </a:extLst>
          </p:cNvPr>
          <p:cNvSpPr txBox="1">
            <a:spLocks/>
          </p:cNvSpPr>
          <p:nvPr/>
        </p:nvSpPr>
        <p:spPr>
          <a:xfrm>
            <a:off x="838200" y="1513492"/>
            <a:ext cx="5181600" cy="4663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 dirty="0"/>
              <a:t>These equations can be complex!</a:t>
            </a:r>
          </a:p>
          <a:p>
            <a:r>
              <a:rPr lang="en-PH" dirty="0"/>
              <a:t>Computationally expensive</a:t>
            </a:r>
          </a:p>
          <a:p>
            <a:r>
              <a:rPr lang="en-PH" dirty="0"/>
              <a:t>Most supercomputers:</a:t>
            </a:r>
          </a:p>
          <a:p>
            <a:pPr lvl="1"/>
            <a:r>
              <a:rPr lang="en-PH" dirty="0"/>
              <a:t>&lt; 1 M atoms</a:t>
            </a:r>
          </a:p>
          <a:p>
            <a:pPr lvl="1"/>
            <a:r>
              <a:rPr lang="en-PH" dirty="0"/>
              <a:t>&lt; 1 </a:t>
            </a:r>
            <a:r>
              <a:rPr lang="en-PH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μs</a:t>
            </a:r>
            <a:endParaRPr lang="en-PH" dirty="0"/>
          </a:p>
          <a:p>
            <a:r>
              <a:rPr lang="en-PH" dirty="0"/>
              <a:t>Frontier of ORNL: ~0.5 T atoms</a:t>
            </a:r>
          </a:p>
          <a:p>
            <a:endParaRPr lang="en-PH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2D67EDF5-E055-9487-6EFC-BFCE38A12E52}"/>
              </a:ext>
            </a:extLst>
          </p:cNvPr>
          <p:cNvSpPr txBox="1">
            <a:spLocks/>
          </p:cNvSpPr>
          <p:nvPr/>
        </p:nvSpPr>
        <p:spPr>
          <a:xfrm>
            <a:off x="6019800" y="1513492"/>
            <a:ext cx="4282440" cy="583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PH" dirty="0"/>
              <a:t>A small protein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460D03-1F0D-33B6-57A9-7DAA38BF328E}"/>
              </a:ext>
            </a:extLst>
          </p:cNvPr>
          <p:cNvSpPr txBox="1"/>
          <p:nvPr/>
        </p:nvSpPr>
        <p:spPr>
          <a:xfrm>
            <a:off x="6096000" y="6158679"/>
            <a:ext cx="4651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400" dirty="0"/>
              <a:t>38,000 atoms, 70,000 parameters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4B12687-762C-04A4-F197-63175A1A54F2}"/>
              </a:ext>
            </a:extLst>
          </p:cNvPr>
          <p:cNvGrpSpPr/>
          <p:nvPr/>
        </p:nvGrpSpPr>
        <p:grpSpPr>
          <a:xfrm>
            <a:off x="6646219" y="2131766"/>
            <a:ext cx="4849088" cy="3739056"/>
            <a:chOff x="6646219" y="2131766"/>
            <a:chExt cx="4849088" cy="373905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16851CB-9F08-B4F9-E2BA-874DA2FE90CC}"/>
                </a:ext>
              </a:extLst>
            </p:cNvPr>
            <p:cNvGrpSpPr/>
            <p:nvPr/>
          </p:nvGrpSpPr>
          <p:grpSpPr>
            <a:xfrm>
              <a:off x="8090452" y="2249902"/>
              <a:ext cx="3001013" cy="3573941"/>
              <a:chOff x="8090452" y="2249902"/>
              <a:chExt cx="3001013" cy="3573941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1F9D9657-838A-05F8-035D-B6EA10FA938F}"/>
                  </a:ext>
                </a:extLst>
              </p:cNvPr>
              <p:cNvSpPr/>
              <p:nvPr/>
            </p:nvSpPr>
            <p:spPr>
              <a:xfrm>
                <a:off x="10723717" y="4317549"/>
                <a:ext cx="367748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52B10D9F-4655-9932-53CB-25B27ABD66A6}"/>
                  </a:ext>
                </a:extLst>
              </p:cNvPr>
              <p:cNvSpPr/>
              <p:nvPr/>
            </p:nvSpPr>
            <p:spPr>
              <a:xfrm>
                <a:off x="9391649" y="4317549"/>
                <a:ext cx="352839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71DAF00-421C-8BCE-9719-9DEF649BF902}"/>
                  </a:ext>
                </a:extLst>
              </p:cNvPr>
              <p:cNvSpPr/>
              <p:nvPr/>
            </p:nvSpPr>
            <p:spPr>
              <a:xfrm>
                <a:off x="8347213" y="3663540"/>
                <a:ext cx="248478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75E886A0-443C-5617-3BCE-9C66B2862D42}"/>
                  </a:ext>
                </a:extLst>
              </p:cNvPr>
              <p:cNvSpPr/>
              <p:nvPr/>
            </p:nvSpPr>
            <p:spPr>
              <a:xfrm>
                <a:off x="8098735" y="2939369"/>
                <a:ext cx="248478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54A33CB-3BF8-9BE4-D944-BA6E0C8E6CA0}"/>
                  </a:ext>
                </a:extLst>
              </p:cNvPr>
              <p:cNvSpPr/>
              <p:nvPr/>
            </p:nvSpPr>
            <p:spPr>
              <a:xfrm>
                <a:off x="8923330" y="2913851"/>
                <a:ext cx="248478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7736789-0A98-E828-8983-FC64E13435FE}"/>
                  </a:ext>
                </a:extLst>
              </p:cNvPr>
              <p:cNvSpPr/>
              <p:nvPr/>
            </p:nvSpPr>
            <p:spPr>
              <a:xfrm>
                <a:off x="8873635" y="2279719"/>
                <a:ext cx="248478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2F57F76-60AC-41DA-2C86-57D611EBF3DC}"/>
                  </a:ext>
                </a:extLst>
              </p:cNvPr>
              <p:cNvSpPr/>
              <p:nvPr/>
            </p:nvSpPr>
            <p:spPr>
              <a:xfrm>
                <a:off x="8090452" y="2249902"/>
                <a:ext cx="248478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292045EE-6257-8E04-4E7D-3460E76E4132}"/>
                  </a:ext>
                </a:extLst>
              </p:cNvPr>
              <p:cNvSpPr/>
              <p:nvPr/>
            </p:nvSpPr>
            <p:spPr>
              <a:xfrm>
                <a:off x="8638409" y="4518991"/>
                <a:ext cx="336626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33C4B1E7-CB9A-3DF3-B966-D1C6D2C6961B}"/>
                  </a:ext>
                </a:extLst>
              </p:cNvPr>
              <p:cNvSpPr/>
              <p:nvPr/>
            </p:nvSpPr>
            <p:spPr>
              <a:xfrm>
                <a:off x="10362785" y="3663538"/>
                <a:ext cx="248478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8FE6211-A1DF-02F9-6C98-DA1A72889FA3}"/>
                  </a:ext>
                </a:extLst>
              </p:cNvPr>
              <p:cNvSpPr/>
              <p:nvPr/>
            </p:nvSpPr>
            <p:spPr>
              <a:xfrm>
                <a:off x="9620249" y="3663539"/>
                <a:ext cx="248478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BDB39710-DB62-0727-B8CC-45AC02F07BF2}"/>
                  </a:ext>
                </a:extLst>
              </p:cNvPr>
              <p:cNvSpPr/>
              <p:nvPr/>
            </p:nvSpPr>
            <p:spPr>
              <a:xfrm>
                <a:off x="8594034" y="5096114"/>
                <a:ext cx="166257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1E19894-5262-39B6-494E-8010CA824446}"/>
                  </a:ext>
                </a:extLst>
              </p:cNvPr>
              <p:cNvSpPr/>
              <p:nvPr/>
            </p:nvSpPr>
            <p:spPr>
              <a:xfrm>
                <a:off x="8388323" y="5096115"/>
                <a:ext cx="166257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8434146-F450-C856-9DDB-3881C890DA0E}"/>
                  </a:ext>
                </a:extLst>
              </p:cNvPr>
              <p:cNvSpPr/>
              <p:nvPr/>
            </p:nvSpPr>
            <p:spPr>
              <a:xfrm>
                <a:off x="8299921" y="5495852"/>
                <a:ext cx="282165" cy="327991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6" name="Picture 7" descr="http://www.chem.hope.edu/~discus/muccc/muccc2/MUCCC2-Schorb/amberff.png">
              <a:extLst>
                <a:ext uri="{FF2B5EF4-FFF2-40B4-BE49-F238E27FC236}">
                  <a16:creationId xmlns:a16="http://schemas.microsoft.com/office/drawing/2014/main" id="{F74E7274-D719-9BDC-355C-4BF737CABA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646219" y="2131766"/>
              <a:ext cx="4849088" cy="3739056"/>
            </a:xfrm>
            <a:prstGeom prst="rect">
              <a:avLst/>
            </a:prstGeom>
            <a:noFill/>
          </p:spPr>
        </p:pic>
      </p:grpSp>
      <p:pic>
        <p:nvPicPr>
          <p:cNvPr id="40" name="Picture 39" descr="A close up of a tree&#10;&#10;Description automatically generated">
            <a:extLst>
              <a:ext uri="{FF2B5EF4-FFF2-40B4-BE49-F238E27FC236}">
                <a16:creationId xmlns:a16="http://schemas.microsoft.com/office/drawing/2014/main" id="{8396D950-A9E1-5F51-57EE-350F953F1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5664" y="1398484"/>
            <a:ext cx="2157320" cy="1868876"/>
          </a:xfrm>
          <a:prstGeom prst="rect">
            <a:avLst/>
          </a:prstGeom>
        </p:spPr>
      </p:pic>
      <p:pic>
        <p:nvPicPr>
          <p:cNvPr id="3074" name="Picture 2" descr="Frontier supercomputer debuts as world's fastest, breaking exascale barrier">
            <a:extLst>
              <a:ext uri="{FF2B5EF4-FFF2-40B4-BE49-F238E27FC236}">
                <a16:creationId xmlns:a16="http://schemas.microsoft.com/office/drawing/2014/main" id="{A34AE00F-B9A1-9CD8-9786-DED7361A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585" y="474980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E6C34E5-8A55-5619-1441-CAB6CDD0C0BA}"/>
              </a:ext>
            </a:extLst>
          </p:cNvPr>
          <p:cNvSpPr txBox="1"/>
          <p:nvPr/>
        </p:nvSpPr>
        <p:spPr>
          <a:xfrm>
            <a:off x="0" y="6569648"/>
            <a:ext cx="68639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/>
              <a:t>https://www.ornl.gov/news/frontier-supercomputer-debuts-worlds-fastest-breaking-exascale-barrier</a:t>
            </a:r>
          </a:p>
        </p:txBody>
      </p:sp>
    </p:spTree>
    <p:extLst>
      <p:ext uri="{BB962C8B-B14F-4D97-AF65-F5344CB8AC3E}">
        <p14:creationId xmlns:p14="http://schemas.microsoft.com/office/powerpoint/2010/main" val="320428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F57BF-CF01-D08C-BFAC-E050B43A1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Part 3: How we do MD?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230F3-4AC2-8E89-5753-F63877788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991961" cy="4351338"/>
          </a:xfrm>
        </p:spPr>
        <p:txBody>
          <a:bodyPr/>
          <a:lstStyle/>
          <a:p>
            <a:pPr marL="0" indent="0">
              <a:buNone/>
            </a:pPr>
            <a:r>
              <a:rPr lang="en-PH" sz="3600" dirty="0"/>
              <a:t>MD packages</a:t>
            </a:r>
          </a:p>
          <a:p>
            <a:pPr marL="0" indent="0">
              <a:buNone/>
            </a:pPr>
            <a:r>
              <a:rPr lang="en-PH" dirty="0"/>
              <a:t>Contain:</a:t>
            </a:r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An energy function (U) 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≡ </a:t>
            </a:r>
            <a:r>
              <a:rPr lang="en-PH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forcefield</a:t>
            </a:r>
            <a:endParaRPr lang="en-PH" u="sng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A “precooked” library of parameters for standard molecular systems</a:t>
            </a:r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Software to actually perform the MD simulation</a:t>
            </a:r>
          </a:p>
          <a:p>
            <a:pPr marL="514350" indent="-514350">
              <a:buFont typeface="+mj-lt"/>
              <a:buAutoNum type="arabicPeriod"/>
            </a:pPr>
            <a:endParaRPr lang="en-PH" dirty="0"/>
          </a:p>
        </p:txBody>
      </p:sp>
      <p:pic>
        <p:nvPicPr>
          <p:cNvPr id="4098" name="Picture 2" descr="AMBER">
            <a:extLst>
              <a:ext uri="{FF2B5EF4-FFF2-40B4-BE49-F238E27FC236}">
                <a16:creationId xmlns:a16="http://schemas.microsoft.com/office/drawing/2014/main" id="{AA896075-DEE3-6BED-EF69-A069D7C47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629" y="1978995"/>
            <a:ext cx="1266497" cy="12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8CF7DB-454B-A8A9-3B06-A3B17840B447}"/>
              </a:ext>
            </a:extLst>
          </p:cNvPr>
          <p:cNvSpPr txBox="1"/>
          <p:nvPr/>
        </p:nvSpPr>
        <p:spPr>
          <a:xfrm>
            <a:off x="6646989" y="324080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Amber</a:t>
            </a:r>
          </a:p>
        </p:txBody>
      </p:sp>
      <p:sp>
        <p:nvSpPr>
          <p:cNvPr id="7" name="AutoShape 10" descr="The logo of CHARMM molecular simulation package">
            <a:extLst>
              <a:ext uri="{FF2B5EF4-FFF2-40B4-BE49-F238E27FC236}">
                <a16:creationId xmlns:a16="http://schemas.microsoft.com/office/drawing/2014/main" id="{63D9A0E9-338A-B88D-159F-1E5D8CD168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4110" name="Picture 14" descr="Molecular Dynamics (MD) - Compchems">
            <a:extLst>
              <a:ext uri="{FF2B5EF4-FFF2-40B4-BE49-F238E27FC236}">
                <a16:creationId xmlns:a16="http://schemas.microsoft.com/office/drawing/2014/main" id="{E19C5C1A-11A7-4E88-4E96-51BF294C0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2480" y="2193131"/>
            <a:ext cx="2806059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6" descr="The logo of GROMACS molecular simulation package">
            <a:extLst>
              <a:ext uri="{FF2B5EF4-FFF2-40B4-BE49-F238E27FC236}">
                <a16:creationId xmlns:a16="http://schemas.microsoft.com/office/drawing/2014/main" id="{19132CDB-FB70-1019-B841-70413377D6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PH"/>
          </a:p>
        </p:txBody>
      </p:sp>
      <p:pic>
        <p:nvPicPr>
          <p:cNvPr id="4116" name="Picture 20" descr="GROMACS - Wikidata">
            <a:extLst>
              <a:ext uri="{FF2B5EF4-FFF2-40B4-BE49-F238E27FC236}">
                <a16:creationId xmlns:a16="http://schemas.microsoft.com/office/drawing/2014/main" id="{26597775-78D0-65FA-50CE-716462A7E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753" y="1233198"/>
            <a:ext cx="2508940" cy="63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NAMD | NVIDIA NGC">
            <a:extLst>
              <a:ext uri="{FF2B5EF4-FFF2-40B4-BE49-F238E27FC236}">
                <a16:creationId xmlns:a16="http://schemas.microsoft.com/office/drawing/2014/main" id="{45EA8AFE-2E3E-51BC-6129-65335B1BF3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33" r="50000" b="38320"/>
          <a:stretch/>
        </p:blipFill>
        <p:spPr bwMode="auto">
          <a:xfrm>
            <a:off x="6172576" y="3886200"/>
            <a:ext cx="1752600" cy="47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0" name="Picture 24" descr="SimTK: OpenMM: Project Home">
            <a:extLst>
              <a:ext uri="{FF2B5EF4-FFF2-40B4-BE49-F238E27FC236}">
                <a16:creationId xmlns:a16="http://schemas.microsoft.com/office/drawing/2014/main" id="{18D7674D-CC5D-B12A-58F4-BC24D4FC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31" y="4723323"/>
            <a:ext cx="1693178" cy="126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2" name="Picture 26" descr="GENESIS">
            <a:extLst>
              <a:ext uri="{FF2B5EF4-FFF2-40B4-BE49-F238E27FC236}">
                <a16:creationId xmlns:a16="http://schemas.microsoft.com/office/drawing/2014/main" id="{D6AAE84D-960F-65F5-8043-E870DB54D9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3" t="17362" r="50824" b="3425"/>
          <a:stretch/>
        </p:blipFill>
        <p:spPr bwMode="auto">
          <a:xfrm>
            <a:off x="8412480" y="3886200"/>
            <a:ext cx="2896871" cy="69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24" name="Picture 28" descr="LAMMPS Documentation (2 Apr 2025 ...">
            <a:extLst>
              <a:ext uri="{FF2B5EF4-FFF2-40B4-BE49-F238E27FC236}">
                <a16:creationId xmlns:a16="http://schemas.microsoft.com/office/drawing/2014/main" id="{0E7326A9-F8D1-930C-9EE1-2B2411C67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3361" y="5111014"/>
            <a:ext cx="2135107" cy="53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05E370-FA64-C510-22DE-6B7CDBBC453C}"/>
              </a:ext>
            </a:extLst>
          </p:cNvPr>
          <p:cNvSpPr/>
          <p:nvPr/>
        </p:nvSpPr>
        <p:spPr>
          <a:xfrm>
            <a:off x="6677647" y="3255652"/>
            <a:ext cx="814786" cy="335908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B0338B7-C0FB-8F86-B1AD-FB37FD6B9EF9}"/>
              </a:ext>
            </a:extLst>
          </p:cNvPr>
          <p:cNvSpPr/>
          <p:nvPr/>
        </p:nvSpPr>
        <p:spPr>
          <a:xfrm>
            <a:off x="6532880" y="5647473"/>
            <a:ext cx="1229360" cy="34234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7ECA78-5126-F369-3F9A-31D9D4738C1C}"/>
              </a:ext>
            </a:extLst>
          </p:cNvPr>
          <p:cNvSpPr/>
          <p:nvPr/>
        </p:nvSpPr>
        <p:spPr>
          <a:xfrm>
            <a:off x="1438696" y="3429000"/>
            <a:ext cx="1355304" cy="2743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189575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  <p:bldP spid="14" grpId="0" animBg="1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39648-9B5D-04F7-5D89-66EBC49A4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MD simulation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31F86-0CCC-88DD-EF44-19F6EC1FB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23592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1:</a:t>
            </a:r>
            <a:r>
              <a:rPr lang="en-PH" dirty="0"/>
              <a:t> Experimental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1FDFBA-B0F1-05BB-0506-D13A01DAD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52160" y="1825625"/>
            <a:ext cx="5501640" cy="4351338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2:</a:t>
            </a:r>
            <a:r>
              <a:rPr lang="en-PH" dirty="0"/>
              <a:t> Find or generate a structure 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540C1B5-A68D-D01A-B7E3-BF18A00D95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5"/>
          <a:stretch/>
        </p:blipFill>
        <p:spPr bwMode="auto">
          <a:xfrm>
            <a:off x="1916360" y="2514600"/>
            <a:ext cx="2526038" cy="229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FCFAA5-C467-CE7E-96F1-D65982876B89}"/>
              </a:ext>
            </a:extLst>
          </p:cNvPr>
          <p:cNvSpPr txBox="1"/>
          <p:nvPr/>
        </p:nvSpPr>
        <p:spPr>
          <a:xfrm>
            <a:off x="0" y="6581001"/>
            <a:ext cx="4979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/>
              <a:t>https://libraryforkids.com/socrates-the-virtuous-enigmatic-philosopher/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0918171-769A-8C9C-793E-C4C189C4C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4483" r="15278" b="6468"/>
          <a:stretch/>
        </p:blipFill>
        <p:spPr bwMode="auto">
          <a:xfrm>
            <a:off x="9827547" y="2626927"/>
            <a:ext cx="1542220" cy="20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B2684D-F296-ED55-D9CB-CB5E39494C4F}"/>
              </a:ext>
            </a:extLst>
          </p:cNvPr>
          <p:cNvSpPr txBox="1"/>
          <p:nvPr/>
        </p:nvSpPr>
        <p:spPr>
          <a:xfrm>
            <a:off x="6120874" y="3450677"/>
            <a:ext cx="17379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KVFGRCELAA…</a:t>
            </a:r>
          </a:p>
          <a:p>
            <a:r>
              <a:rPr lang="en-PH" dirty="0"/>
              <a:t>AVQAWIRGCRL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62FE53B-15AF-0088-98EF-A3E8A35435D9}"/>
              </a:ext>
            </a:extLst>
          </p:cNvPr>
          <p:cNvCxnSpPr>
            <a:cxnSpLocks/>
          </p:cNvCxnSpPr>
          <p:nvPr/>
        </p:nvCxnSpPr>
        <p:spPr>
          <a:xfrm>
            <a:off x="8249218" y="3773842"/>
            <a:ext cx="13873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BF7B30D-A944-AAA0-5D48-BBE14D08833E}"/>
              </a:ext>
            </a:extLst>
          </p:cNvPr>
          <p:cNvSpPr txBox="1"/>
          <p:nvPr/>
        </p:nvSpPr>
        <p:spPr>
          <a:xfrm>
            <a:off x="8340217" y="3381370"/>
            <a:ext cx="1296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H" dirty="0">
                <a:solidFill>
                  <a:srgbClr val="C00000"/>
                </a:solidFill>
              </a:rPr>
              <a:t>AlpaFold3?</a:t>
            </a:r>
          </a:p>
        </p:txBody>
      </p:sp>
      <p:pic>
        <p:nvPicPr>
          <p:cNvPr id="5126" name="Picture 6" descr="RCSB PDB: Policies and Logo">
            <a:extLst>
              <a:ext uri="{FF2B5EF4-FFF2-40B4-BE49-F238E27FC236}">
                <a16:creationId xmlns:a16="http://schemas.microsoft.com/office/drawing/2014/main" id="{01422CDD-7601-B262-4C24-4D2BE08EB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874" y="4549417"/>
            <a:ext cx="1998842" cy="52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ED63B-8E74-C72A-C083-D57F98C7C83F}"/>
              </a:ext>
            </a:extLst>
          </p:cNvPr>
          <p:cNvSpPr txBox="1"/>
          <p:nvPr/>
        </p:nvSpPr>
        <p:spPr>
          <a:xfrm>
            <a:off x="8498840" y="4762732"/>
            <a:ext cx="32845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b="1" dirty="0"/>
              <a:t>Limitations of AlphaFold3: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issue with chirality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hallucinations in disordered </a:t>
            </a:r>
          </a:p>
          <a:p>
            <a:r>
              <a:rPr lang="en-PH" dirty="0"/>
              <a:t>      regions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static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dirty="0"/>
              <a:t>conformational changes</a:t>
            </a:r>
          </a:p>
        </p:txBody>
      </p:sp>
    </p:spTree>
    <p:extLst>
      <p:ext uri="{BB962C8B-B14F-4D97-AF65-F5344CB8AC3E}">
        <p14:creationId xmlns:p14="http://schemas.microsoft.com/office/powerpoint/2010/main" val="90036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A844E-F195-CB8C-46AE-AAE9CB4E0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MD simulation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5C722-40F3-D9A5-EB62-5F5B71936F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181600" cy="4652963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3:</a:t>
            </a:r>
            <a:r>
              <a:rPr lang="en-PH" dirty="0"/>
              <a:t> Prepare PDB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9D1A60-CEF4-0380-2F08-277DB11DBE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4000"/>
            <a:ext cx="5181600" cy="4652963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4:</a:t>
            </a:r>
            <a:r>
              <a:rPr lang="en-PH" dirty="0"/>
              <a:t> Generate topology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A2330-D2AB-BC2A-EDD7-A7BC6341F3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4483" r="15278" b="6468"/>
          <a:stretch/>
        </p:blipFill>
        <p:spPr bwMode="auto">
          <a:xfrm>
            <a:off x="1482664" y="2123131"/>
            <a:ext cx="1227979" cy="16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E209C5-BE04-C500-07C5-A7BF60B693F0}"/>
              </a:ext>
            </a:extLst>
          </p:cNvPr>
          <p:cNvCxnSpPr/>
          <p:nvPr/>
        </p:nvCxnSpPr>
        <p:spPr>
          <a:xfrm>
            <a:off x="2710644" y="3043446"/>
            <a:ext cx="1072026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4A7E23-CF85-B7D5-388F-DC18C7CD3B86}"/>
              </a:ext>
            </a:extLst>
          </p:cNvPr>
          <p:cNvSpPr txBox="1"/>
          <p:nvPr/>
        </p:nvSpPr>
        <p:spPr>
          <a:xfrm>
            <a:off x="1300322" y="4001294"/>
            <a:ext cx="38926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b="1" dirty="0"/>
              <a:t>Check the following: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000" dirty="0"/>
              <a:t>Non-standard residues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000" dirty="0"/>
              <a:t>Metals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000" dirty="0"/>
              <a:t>Exp methods (MODRES)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000" dirty="0"/>
              <a:t>Solvent or crystallization buffer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000" dirty="0"/>
              <a:t>Missing amino acids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000" dirty="0"/>
              <a:t>Disulfide bonds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PH" sz="2000" dirty="0"/>
              <a:t>Protonation states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C3182A-D0E4-AEEE-ECB9-EB35C63A97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4483" r="15278" b="6468"/>
          <a:stretch/>
        </p:blipFill>
        <p:spPr bwMode="auto">
          <a:xfrm>
            <a:off x="3935070" y="2123131"/>
            <a:ext cx="1227979" cy="165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44C934-A269-DE3F-C59F-83BC3AEB6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9810" y="3220336"/>
            <a:ext cx="955069" cy="1107011"/>
          </a:xfrm>
          <a:prstGeom prst="rect">
            <a:avLst/>
          </a:prstGeom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0C78CCC-4EA9-269B-D807-A4E226E87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4483" r="15278" b="6468"/>
          <a:stretch/>
        </p:blipFill>
        <p:spPr bwMode="auto">
          <a:xfrm>
            <a:off x="6912376" y="2849563"/>
            <a:ext cx="1542220" cy="207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85D6D7-DF73-ED5B-2AF0-C36F77946098}"/>
              </a:ext>
            </a:extLst>
          </p:cNvPr>
          <p:cNvCxnSpPr>
            <a:cxnSpLocks/>
          </p:cNvCxnSpPr>
          <p:nvPr/>
        </p:nvCxnSpPr>
        <p:spPr>
          <a:xfrm>
            <a:off x="8513378" y="3773842"/>
            <a:ext cx="1387367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82D975C-C36E-4E57-3144-85C28ECD3279}"/>
              </a:ext>
            </a:extLst>
          </p:cNvPr>
          <p:cNvSpPr txBox="1"/>
          <p:nvPr/>
        </p:nvSpPr>
        <p:spPr>
          <a:xfrm>
            <a:off x="8518634" y="3917055"/>
            <a:ext cx="126797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PH" sz="2000" dirty="0">
                <a:solidFill>
                  <a:srgbClr val="C00000"/>
                </a:solidFill>
              </a:rPr>
              <a:t>Amber</a:t>
            </a:r>
          </a:p>
          <a:p>
            <a:pPr algn="ctr"/>
            <a:r>
              <a:rPr lang="en-PH" sz="2000" dirty="0"/>
              <a:t>CHARMM</a:t>
            </a:r>
          </a:p>
          <a:p>
            <a:pPr algn="ctr"/>
            <a:r>
              <a:rPr lang="en-PH" sz="2000" dirty="0"/>
              <a:t>OPLS</a:t>
            </a:r>
          </a:p>
          <a:p>
            <a:pPr algn="ctr"/>
            <a:r>
              <a:rPr lang="en-PH" sz="2000" dirty="0"/>
              <a:t>Gromos</a:t>
            </a:r>
            <a:r>
              <a:rPr lang="en-PH" sz="20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8DFF15-847D-0916-064E-249B5018F400}"/>
              </a:ext>
            </a:extLst>
          </p:cNvPr>
          <p:cNvSpPr txBox="1"/>
          <p:nvPr/>
        </p:nvSpPr>
        <p:spPr>
          <a:xfrm>
            <a:off x="6640562" y="5334000"/>
            <a:ext cx="50241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/>
              <a:t>OPLS  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≡</a:t>
            </a:r>
            <a:r>
              <a:rPr lang="en-PH" dirty="0"/>
              <a:t> Optimized Potentials for Liquid            </a:t>
            </a:r>
          </a:p>
          <a:p>
            <a:r>
              <a:rPr lang="en-PH" dirty="0"/>
              <a:t>                  Simulations</a:t>
            </a:r>
          </a:p>
          <a:p>
            <a:r>
              <a:rPr lang="en-PH" dirty="0"/>
              <a:t>CHARMM 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≡</a:t>
            </a:r>
            <a:r>
              <a:rPr lang="en-PH" dirty="0"/>
              <a:t> Chemistry at Harvard 			      Macromolecular Mechanics</a:t>
            </a:r>
          </a:p>
        </p:txBody>
      </p:sp>
    </p:spTree>
    <p:extLst>
      <p:ext uri="{BB962C8B-B14F-4D97-AF65-F5344CB8AC3E}">
        <p14:creationId xmlns:p14="http://schemas.microsoft.com/office/powerpoint/2010/main" val="411097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F553F-A8B8-89E3-9F0F-54E9A2573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MD simulation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C8AE2-0EA8-DEAC-36AC-DEB2EC3CC1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5:</a:t>
            </a:r>
            <a:r>
              <a:rPr lang="en-PH" dirty="0"/>
              <a:t> Define box, solvate &amp; add 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F27A7E-FE64-D2AD-7F4C-ACD6317110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6:</a:t>
            </a:r>
            <a:r>
              <a:rPr lang="en-PH" dirty="0"/>
              <a:t> Energy minimization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A74867-39D6-29D1-4EA4-B22D4ABB5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768" y="2738504"/>
            <a:ext cx="2511494" cy="224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4A3688-83D6-C896-ECB4-A065471C5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9" t="4483" r="15278" b="6468"/>
          <a:stretch/>
        </p:blipFill>
        <p:spPr bwMode="auto">
          <a:xfrm>
            <a:off x="907371" y="2950717"/>
            <a:ext cx="1350668" cy="181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3B037D0-CACE-1422-48AE-33E1D47B90D3}"/>
              </a:ext>
            </a:extLst>
          </p:cNvPr>
          <p:cNvCxnSpPr>
            <a:cxnSpLocks/>
          </p:cNvCxnSpPr>
          <p:nvPr/>
        </p:nvCxnSpPr>
        <p:spPr>
          <a:xfrm>
            <a:off x="2315953" y="3858552"/>
            <a:ext cx="89075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148" name="Picture 4">
            <a:extLst>
              <a:ext uri="{FF2B5EF4-FFF2-40B4-BE49-F238E27FC236}">
                <a16:creationId xmlns:a16="http://schemas.microsoft.com/office/drawing/2014/main" id="{C02D3289-3350-7A16-16A0-56F2D2F9E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7698" y="2503597"/>
            <a:ext cx="3910604" cy="367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910C83-7004-78CE-7031-1C1BAC604A01}"/>
              </a:ext>
            </a:extLst>
          </p:cNvPr>
          <p:cNvSpPr txBox="1"/>
          <p:nvPr/>
        </p:nvSpPr>
        <p:spPr>
          <a:xfrm>
            <a:off x="0" y="6581001"/>
            <a:ext cx="39043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/>
              <a:t>http://www.mdtutorials.com/gmx/lysozyme/05_EM.html</a:t>
            </a:r>
          </a:p>
        </p:txBody>
      </p:sp>
    </p:spTree>
    <p:extLst>
      <p:ext uri="{BB962C8B-B14F-4D97-AF65-F5344CB8AC3E}">
        <p14:creationId xmlns:p14="http://schemas.microsoft.com/office/powerpoint/2010/main" val="1391538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200B5-0DAB-85E6-1095-80B1D66E6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MD simulation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8D936-577B-3E26-4441-58C8E15389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4486275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7:</a:t>
            </a:r>
            <a:r>
              <a:rPr lang="en-PH" dirty="0"/>
              <a:t> NVT Equilibration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13457-2AB1-86C7-1406-890E7D9B2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90688"/>
            <a:ext cx="5181600" cy="4486275"/>
          </a:xfrm>
        </p:spPr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8:</a:t>
            </a:r>
            <a:r>
              <a:rPr lang="en-PH" dirty="0"/>
              <a:t> NPT Equilibration</a:t>
            </a:r>
          </a:p>
          <a:p>
            <a:pPr marL="0" indent="0">
              <a:buNone/>
            </a:pPr>
            <a:endParaRPr lang="en-PH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F21C2B5-9A9E-8B3B-3106-81175C73D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086" y="2217299"/>
            <a:ext cx="3979828" cy="3959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7C8DEF6-14FC-2079-9126-122B2E04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0261" y="2217299"/>
            <a:ext cx="4102653" cy="395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337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B0333-C465-A611-E23B-31EA84A0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MD simulation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8B4A6-DB1D-8287-6F0A-2365ED932B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9:</a:t>
            </a:r>
            <a:r>
              <a:rPr lang="en-PH" dirty="0"/>
              <a:t> Production MD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CB769F-B895-80FB-B2FF-05C5187D363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10: </a:t>
            </a:r>
            <a:r>
              <a:rPr lang="en-PH" dirty="0"/>
              <a:t>Analysis</a:t>
            </a:r>
          </a:p>
          <a:p>
            <a:pPr marL="0" indent="0">
              <a:buNone/>
            </a:pPr>
            <a:r>
              <a:rPr lang="en-PH" sz="2000" dirty="0">
                <a:solidFill>
                  <a:srgbClr val="C00000"/>
                </a:solidFill>
              </a:rPr>
              <a:t>Root mean squared deviation</a:t>
            </a:r>
            <a:r>
              <a:rPr lang="en-PH" sz="2000" dirty="0"/>
              <a:t> – asses convergence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F05BD21-A1BF-7504-9D3F-0E327CE7D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62043"/>
            <a:ext cx="1742102" cy="155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2425BC-5804-FA2D-AFEB-AA6913789070}"/>
              </a:ext>
            </a:extLst>
          </p:cNvPr>
          <p:cNvSpPr txBox="1"/>
          <p:nvPr/>
        </p:nvSpPr>
        <p:spPr>
          <a:xfrm>
            <a:off x="921984" y="4556670"/>
            <a:ext cx="15745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/>
              <a:t>Equilibrated </a:t>
            </a:r>
          </a:p>
          <a:p>
            <a:pPr algn="ctr"/>
            <a:r>
              <a:rPr lang="en-PH" sz="2000" dirty="0"/>
              <a:t>system</a:t>
            </a:r>
          </a:p>
        </p:txBody>
      </p:sp>
      <p:pic>
        <p:nvPicPr>
          <p:cNvPr id="9218" name="Picture 2" descr="The Computing and Archiving Research Environment (@COARE_ASTI) / X">
            <a:extLst>
              <a:ext uri="{FF2B5EF4-FFF2-40B4-BE49-F238E27FC236}">
                <a16:creationId xmlns:a16="http://schemas.microsoft.com/office/drawing/2014/main" id="{69188C8F-6D44-6EA1-C3F6-0CE342DED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0" t="38391" r="49059" b="18290"/>
          <a:stretch/>
        </p:blipFill>
        <p:spPr bwMode="auto">
          <a:xfrm>
            <a:off x="3870961" y="2962043"/>
            <a:ext cx="1420828" cy="1335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Computing and Archiving Research Environment (@COARE_ASTI) / X">
            <a:extLst>
              <a:ext uri="{FF2B5EF4-FFF2-40B4-BE49-F238E27FC236}">
                <a16:creationId xmlns:a16="http://schemas.microsoft.com/office/drawing/2014/main" id="{535D9B57-429B-6433-79BD-603F0318C0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0" t="9931" r="49059" b="70740"/>
          <a:stretch/>
        </p:blipFill>
        <p:spPr bwMode="auto">
          <a:xfrm>
            <a:off x="3921256" y="4338197"/>
            <a:ext cx="1289253" cy="54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AB6436-C8E7-53FC-FA5E-8A78688DF839}"/>
              </a:ext>
            </a:extLst>
          </p:cNvPr>
          <p:cNvCxnSpPr>
            <a:cxnSpLocks/>
          </p:cNvCxnSpPr>
          <p:nvPr/>
        </p:nvCxnSpPr>
        <p:spPr>
          <a:xfrm>
            <a:off x="2704878" y="3675672"/>
            <a:ext cx="89075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220" name="Picture 4" descr="and Archiving Research Environment - COARE">
            <a:extLst>
              <a:ext uri="{FF2B5EF4-FFF2-40B4-BE49-F238E27FC236}">
                <a16:creationId xmlns:a16="http://schemas.microsoft.com/office/drawing/2014/main" id="{14890D86-AB43-1B80-6F7D-F124DCBFEA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" t="31853" r="4963" b="32696"/>
          <a:stretch/>
        </p:blipFill>
        <p:spPr bwMode="auto">
          <a:xfrm>
            <a:off x="3595631" y="5013784"/>
            <a:ext cx="1930400" cy="75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21FBBF21-94E6-62BD-6CCF-94BB4CF08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757" y="2962043"/>
            <a:ext cx="3360038" cy="321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018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BCE97-6D17-3B84-8129-B94CE0CEA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MD simulation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452EB-1A8D-CBF8-5A19-67F3DCFDCD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84960"/>
            <a:ext cx="5181600" cy="4592003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PH" dirty="0">
                <a:solidFill>
                  <a:srgbClr val="C00000"/>
                </a:solidFill>
              </a:rPr>
              <a:t>STEP 10: </a:t>
            </a:r>
            <a:r>
              <a:rPr lang="en-PH" dirty="0"/>
              <a:t>Analysis</a:t>
            </a:r>
          </a:p>
          <a:p>
            <a:pPr marL="0" indent="0">
              <a:buNone/>
            </a:pPr>
            <a:r>
              <a:rPr lang="en-PH" sz="2000" dirty="0">
                <a:solidFill>
                  <a:srgbClr val="C00000"/>
                </a:solidFill>
              </a:rPr>
              <a:t>Radius of gyration </a:t>
            </a:r>
            <a:r>
              <a:rPr lang="en-PH" sz="2000" dirty="0"/>
              <a:t>– compactness, the smaller value, the more compact</a:t>
            </a:r>
          </a:p>
          <a:p>
            <a:pPr marL="0" indent="0">
              <a:buNone/>
            </a:pPr>
            <a:endParaRPr lang="en-P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83BAD-62D1-DE57-1018-29DE5C7EA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84960"/>
            <a:ext cx="5181600" cy="4592003"/>
          </a:xfrm>
        </p:spPr>
        <p:txBody>
          <a:bodyPr>
            <a:normAutofit fontScale="85000" lnSpcReduction="10000"/>
          </a:bodyPr>
          <a:lstStyle/>
          <a:p>
            <a:r>
              <a:rPr lang="en-PH" dirty="0"/>
              <a:t>Root mean squared (</a:t>
            </a:r>
            <a:r>
              <a:rPr lang="en-PH" dirty="0">
                <a:solidFill>
                  <a:srgbClr val="C00000"/>
                </a:solidFill>
              </a:rPr>
              <a:t>RMSF</a:t>
            </a:r>
            <a:r>
              <a:rPr lang="en-PH" dirty="0"/>
              <a:t>) – flexibility of residues in the protein</a:t>
            </a:r>
          </a:p>
          <a:p>
            <a:endParaRPr lang="en-PH" sz="900" dirty="0"/>
          </a:p>
          <a:p>
            <a:r>
              <a:rPr lang="en-PH" dirty="0">
                <a:solidFill>
                  <a:srgbClr val="C00000"/>
                </a:solidFill>
              </a:rPr>
              <a:t>2D RSMD </a:t>
            </a:r>
            <a:r>
              <a:rPr lang="en-PH" dirty="0"/>
              <a:t>– overview of conformation changes &amp; stability of protein during MD</a:t>
            </a:r>
          </a:p>
          <a:p>
            <a:endParaRPr lang="en-PH" sz="900" dirty="0"/>
          </a:p>
          <a:p>
            <a:r>
              <a:rPr lang="en-PH" dirty="0">
                <a:solidFill>
                  <a:srgbClr val="C00000"/>
                </a:solidFill>
              </a:rPr>
              <a:t>PCA</a:t>
            </a:r>
            <a:r>
              <a:rPr lang="en-PH" dirty="0"/>
              <a:t> – reduce the dimensionality of MD data;  identify the most significant mode of motion</a:t>
            </a:r>
          </a:p>
          <a:p>
            <a:endParaRPr lang="en-PH" sz="900" dirty="0"/>
          </a:p>
          <a:p>
            <a:r>
              <a:rPr lang="en-PH" dirty="0">
                <a:solidFill>
                  <a:srgbClr val="C00000"/>
                </a:solidFill>
              </a:rPr>
              <a:t>Pearson’s cross-correlation </a:t>
            </a:r>
            <a:r>
              <a:rPr lang="en-PH" dirty="0"/>
              <a:t>– relationship between the motions of different residues within a protein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04E9F50-A11E-A960-AD31-E53A4A8D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47" y="2794000"/>
            <a:ext cx="3816177" cy="369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107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AA7D7-7759-60E0-D94C-2DAF5A466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How long should I run MD?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8B50DE55-E265-ADE6-82B8-0A3C85E32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37658"/>
          <a:stretch/>
        </p:blipFill>
        <p:spPr bwMode="auto">
          <a:xfrm>
            <a:off x="2302208" y="1524718"/>
            <a:ext cx="5429551" cy="496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573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D13398B-85D0-C99A-5EFF-1134E6914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7" t="23568" r="4985" b="41243"/>
          <a:stretch/>
        </p:blipFill>
        <p:spPr>
          <a:xfrm>
            <a:off x="77654" y="892100"/>
            <a:ext cx="11987966" cy="4683511"/>
          </a:xfrm>
        </p:spPr>
      </p:pic>
    </p:spTree>
    <p:extLst>
      <p:ext uri="{BB962C8B-B14F-4D97-AF65-F5344CB8AC3E}">
        <p14:creationId xmlns:p14="http://schemas.microsoft.com/office/powerpoint/2010/main" val="2003173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D7702-C324-8203-E144-7A015E9AC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Part 4: What are the limitations of MD?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6855C2-4639-8871-1DDB-3492E89D8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H" dirty="0"/>
              <a:t>Magnetic &amp; electrical properties of materials (needs QM)</a:t>
            </a:r>
          </a:p>
          <a:p>
            <a:endParaRPr lang="en-PH" sz="800" dirty="0"/>
          </a:p>
          <a:p>
            <a:r>
              <a:rPr lang="en-PH" dirty="0"/>
              <a:t>Calculate the energy of molecular conformation (needs QM)</a:t>
            </a:r>
          </a:p>
          <a:p>
            <a:endParaRPr lang="en-PH" sz="800" dirty="0"/>
          </a:p>
          <a:p>
            <a:r>
              <a:rPr lang="en-PH" dirty="0"/>
              <a:t>Protease-catalyzed reactions involving electron transfer (needs QM/MM)</a:t>
            </a:r>
          </a:p>
          <a:p>
            <a:endParaRPr lang="en-PH" sz="800" dirty="0"/>
          </a:p>
          <a:p>
            <a:r>
              <a:rPr lang="en-PH" dirty="0"/>
              <a:t>Chemical reactions involving electron transfer (needs QM/mm)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EDB04E-F9FC-814D-4F06-381B175745C8}"/>
              </a:ext>
            </a:extLst>
          </p:cNvPr>
          <p:cNvSpPr txBox="1"/>
          <p:nvPr/>
        </p:nvSpPr>
        <p:spPr>
          <a:xfrm>
            <a:off x="0" y="6581001"/>
            <a:ext cx="78476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/>
              <a:t>https://portal.valencelabs.com/blogs/post/an-introduction-to-molecular-dynamics-simulations-C9nXeGJ8hbNYghL</a:t>
            </a:r>
          </a:p>
        </p:txBody>
      </p:sp>
    </p:spTree>
    <p:extLst>
      <p:ext uri="{BB962C8B-B14F-4D97-AF65-F5344CB8AC3E}">
        <p14:creationId xmlns:p14="http://schemas.microsoft.com/office/powerpoint/2010/main" val="2932817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5A010-BDE1-E0C2-0D87-B2D2A9DA4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7093"/>
          </a:xfrm>
        </p:spPr>
        <p:txBody>
          <a:bodyPr/>
          <a:lstStyle/>
          <a:p>
            <a:r>
              <a:rPr lang="en-PH" dirty="0"/>
              <a:t>Other computational methods</a:t>
            </a:r>
          </a:p>
        </p:txBody>
      </p:sp>
      <p:pic>
        <p:nvPicPr>
          <p:cNvPr id="4" name="Picture 8" descr="multiscale_modeling">
            <a:extLst>
              <a:ext uri="{FF2B5EF4-FFF2-40B4-BE49-F238E27FC236}">
                <a16:creationId xmlns:a16="http://schemas.microsoft.com/office/drawing/2014/main" id="{A2FE514C-09B9-5C8B-0D3A-8A15A28B55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82"/>
          <a:stretch/>
        </p:blipFill>
        <p:spPr bwMode="auto">
          <a:xfrm>
            <a:off x="838200" y="1246909"/>
            <a:ext cx="8213023" cy="5354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501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447C4-307E-D53F-0ADC-A3005F76D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For more tutorials &amp; workshops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81411E-06EA-F188-D400-3CB2DDE184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4000"/>
            <a:ext cx="10515600" cy="4815840"/>
          </a:xfrm>
        </p:spPr>
        <p:txBody>
          <a:bodyPr>
            <a:normAutofit fontScale="92500" lnSpcReduction="20000"/>
          </a:bodyPr>
          <a:lstStyle/>
          <a:p>
            <a:r>
              <a:rPr lang="en-PH" dirty="0"/>
              <a:t>MD in Google </a:t>
            </a:r>
            <a:r>
              <a:rPr lang="en-PH" dirty="0" err="1"/>
              <a:t>Colab</a:t>
            </a:r>
            <a:r>
              <a:rPr lang="en-PH" dirty="0"/>
              <a:t> tutorials: </a:t>
            </a:r>
            <a:r>
              <a:rPr lang="en-PH" dirty="0">
                <a:hlinkClick r:id="rId2"/>
              </a:rPr>
              <a:t>https://github.com/pablo-arantes/making-it-rain</a:t>
            </a:r>
            <a:endParaRPr lang="en-PH" dirty="0"/>
          </a:p>
          <a:p>
            <a:r>
              <a:rPr lang="en-PH" dirty="0" err="1"/>
              <a:t>CompBio</a:t>
            </a:r>
            <a:r>
              <a:rPr lang="en-PH" dirty="0"/>
              <a:t> Asia workshop: </a:t>
            </a:r>
            <a:r>
              <a:rPr lang="en-PH" dirty="0">
                <a:hlinkClick r:id="rId3"/>
              </a:rPr>
              <a:t>https://compbioasia.net/</a:t>
            </a:r>
            <a:endParaRPr lang="en-PH" dirty="0"/>
          </a:p>
          <a:p>
            <a:r>
              <a:rPr lang="en-PH" dirty="0"/>
              <a:t>Bovin lab’s tutorial on MD: </a:t>
            </a:r>
            <a:r>
              <a:rPr lang="en-PH" dirty="0">
                <a:hlinkClick r:id="rId4"/>
              </a:rPr>
              <a:t>https://www.bonvinlab.org/education/molmod/simulation</a:t>
            </a:r>
            <a:endParaRPr lang="en-PH" dirty="0"/>
          </a:p>
          <a:p>
            <a:r>
              <a:rPr lang="en-PH" dirty="0" err="1"/>
              <a:t>Lemkul’s</a:t>
            </a:r>
            <a:r>
              <a:rPr lang="en-PH" dirty="0"/>
              <a:t> </a:t>
            </a:r>
            <a:r>
              <a:rPr lang="en-PH" dirty="0" err="1"/>
              <a:t>Gromacs</a:t>
            </a:r>
            <a:r>
              <a:rPr lang="en-PH" dirty="0"/>
              <a:t> tutorials: </a:t>
            </a:r>
            <a:r>
              <a:rPr lang="en-PH" dirty="0">
                <a:hlinkClick r:id="rId5"/>
              </a:rPr>
              <a:t>http://www.mdtutorials.com/gmx/index.html</a:t>
            </a:r>
            <a:endParaRPr lang="en-PH" dirty="0"/>
          </a:p>
          <a:p>
            <a:r>
              <a:rPr lang="en-PH" dirty="0"/>
              <a:t>Amber tutorial: </a:t>
            </a:r>
            <a:r>
              <a:rPr lang="en-PH" dirty="0">
                <a:hlinkClick r:id="rId6"/>
              </a:rPr>
              <a:t>https://ambermd.org/tutorials/</a:t>
            </a:r>
            <a:endParaRPr lang="en-PH" dirty="0"/>
          </a:p>
          <a:p>
            <a:r>
              <a:rPr lang="en-PH" dirty="0" err="1"/>
              <a:t>OpenMM</a:t>
            </a:r>
            <a:r>
              <a:rPr lang="en-PH" dirty="0"/>
              <a:t> tutorials: </a:t>
            </a:r>
            <a:r>
              <a:rPr lang="en-PH" dirty="0">
                <a:hlinkClick r:id="rId7"/>
              </a:rPr>
              <a:t>http://docs.openmm.org/latest/userguide/library/03_tutorials.html</a:t>
            </a:r>
            <a:endParaRPr lang="en-PH" dirty="0"/>
          </a:p>
          <a:p>
            <a:r>
              <a:rPr lang="en-PH" dirty="0"/>
              <a:t>NAMD tutorials: </a:t>
            </a:r>
            <a:r>
              <a:rPr lang="en-PH" dirty="0">
                <a:hlinkClick r:id="rId8"/>
              </a:rPr>
              <a:t>https://www.ks.uiuc.edu/Training/Tutorials/namd-index.html</a:t>
            </a:r>
            <a:endParaRPr lang="en-PH" dirty="0"/>
          </a:p>
          <a:p>
            <a:r>
              <a:rPr lang="en-PH" dirty="0"/>
              <a:t>GAMD tutorials: </a:t>
            </a:r>
            <a:r>
              <a:rPr lang="en-PH" dirty="0">
                <a:hlinkClick r:id="rId9"/>
              </a:rPr>
              <a:t>https://www.youtube.com/watch?v=f4faPQU58oA</a:t>
            </a:r>
            <a:endParaRPr lang="en-PH" dirty="0"/>
          </a:p>
          <a:p>
            <a:pPr marL="0" indent="0">
              <a:buNone/>
            </a:pPr>
            <a:endParaRPr lang="en-PH" dirty="0"/>
          </a:p>
        </p:txBody>
      </p:sp>
    </p:spTree>
    <p:extLst>
      <p:ext uri="{BB962C8B-B14F-4D97-AF65-F5344CB8AC3E}">
        <p14:creationId xmlns:p14="http://schemas.microsoft.com/office/powerpoint/2010/main" val="4220528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oster of a research method&#10;&#10;AI-generated content may be incorrect.">
            <a:extLst>
              <a:ext uri="{FF2B5EF4-FFF2-40B4-BE49-F238E27FC236}">
                <a16:creationId xmlns:a16="http://schemas.microsoft.com/office/drawing/2014/main" id="{F1FEC3D6-1347-66EF-F7CB-9464C76F7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26" b="1515"/>
          <a:stretch/>
        </p:blipFill>
        <p:spPr>
          <a:xfrm>
            <a:off x="3611952" y="214348"/>
            <a:ext cx="4877422" cy="6331925"/>
          </a:xfrm>
        </p:spPr>
      </p:pic>
    </p:spTree>
    <p:extLst>
      <p:ext uri="{BB962C8B-B14F-4D97-AF65-F5344CB8AC3E}">
        <p14:creationId xmlns:p14="http://schemas.microsoft.com/office/powerpoint/2010/main" val="14888264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25604D-1A1F-31A2-BFAE-A3023F224A9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dirty="0"/>
              <a:t>Molecular Dynamics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29400E3-EAB0-2F9B-2544-713817EE5C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PH" b="1" dirty="0"/>
              <a:t>Prelab 4</a:t>
            </a:r>
          </a:p>
        </p:txBody>
      </p:sp>
    </p:spTree>
    <p:extLst>
      <p:ext uri="{BB962C8B-B14F-4D97-AF65-F5344CB8AC3E}">
        <p14:creationId xmlns:p14="http://schemas.microsoft.com/office/powerpoint/2010/main" val="24497464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EEF72-7AEC-6298-D99C-0F75AE1FE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What you will need for the MD workshop?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013DB0-9249-342C-5598-75C8B4E945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PH" dirty="0"/>
              <a:t>Google </a:t>
            </a:r>
            <a:r>
              <a:rPr lang="en-PH" dirty="0" err="1"/>
              <a:t>Colab</a:t>
            </a:r>
            <a:r>
              <a:rPr lang="en-PH" dirty="0"/>
              <a:t> account: </a:t>
            </a:r>
            <a:r>
              <a:rPr lang="en-PH" dirty="0">
                <a:hlinkClick r:id="rId2"/>
              </a:rPr>
              <a:t>https://colab.research.google.com/</a:t>
            </a:r>
            <a:endParaRPr lang="en-PH" dirty="0"/>
          </a:p>
          <a:p>
            <a:endParaRPr lang="en-PH" sz="800" dirty="0"/>
          </a:p>
          <a:p>
            <a:r>
              <a:rPr lang="en-PH" dirty="0"/>
              <a:t>AlphaFold3 server account: </a:t>
            </a:r>
            <a:r>
              <a:rPr lang="en-PH" dirty="0">
                <a:hlinkClick r:id="rId3"/>
              </a:rPr>
              <a:t>https://alphafoldserver.com/</a:t>
            </a:r>
            <a:endParaRPr lang="en-PH" dirty="0"/>
          </a:p>
          <a:p>
            <a:endParaRPr lang="en-PH" sz="800" dirty="0"/>
          </a:p>
          <a:p>
            <a:r>
              <a:rPr lang="en-PH" dirty="0"/>
              <a:t>CIF to PDB converter: </a:t>
            </a:r>
            <a:r>
              <a:rPr lang="en-PH" dirty="0">
                <a:hlinkClick r:id="rId4"/>
              </a:rPr>
              <a:t>https://project-gemmi.github.io/wasm/convert/cif2pdb.html</a:t>
            </a:r>
            <a:endParaRPr lang="en-PH" dirty="0"/>
          </a:p>
          <a:p>
            <a:endParaRPr lang="en-PH" sz="800" dirty="0"/>
          </a:p>
          <a:p>
            <a:r>
              <a:rPr lang="en-PH" dirty="0"/>
              <a:t>Install </a:t>
            </a:r>
            <a:r>
              <a:rPr lang="en-PH" dirty="0" err="1"/>
              <a:t>ChimeraX</a:t>
            </a:r>
            <a:r>
              <a:rPr lang="en-PH" dirty="0"/>
              <a:t>: </a:t>
            </a:r>
            <a:r>
              <a:rPr lang="en-PH" dirty="0">
                <a:hlinkClick r:id="rId5"/>
              </a:rPr>
              <a:t>https://www.cgl.ucsf.edu/chimerax/download.html</a:t>
            </a:r>
            <a:endParaRPr lang="en-PH" dirty="0"/>
          </a:p>
          <a:p>
            <a:r>
              <a:rPr lang="en-PH" dirty="0"/>
              <a:t>PDB of either:</a:t>
            </a:r>
          </a:p>
          <a:p>
            <a:pPr lvl="1"/>
            <a:r>
              <a:rPr lang="en-PH" dirty="0" err="1"/>
              <a:t>anoplin</a:t>
            </a:r>
            <a:r>
              <a:rPr lang="en-PH" dirty="0"/>
              <a:t> (PDB ID: 2MJQ) or </a:t>
            </a:r>
          </a:p>
          <a:p>
            <a:pPr lvl="1"/>
            <a:r>
              <a:rPr lang="en-PH" dirty="0" err="1"/>
              <a:t>temporin-SHf</a:t>
            </a:r>
            <a:r>
              <a:rPr lang="en-PH" dirty="0"/>
              <a:t>: </a:t>
            </a:r>
            <a:r>
              <a:rPr lang="en-PH" b="0" i="0" dirty="0">
                <a:solidFill>
                  <a:srgbClr val="331515"/>
                </a:solidFill>
                <a:effectLst/>
                <a:latin typeface="Arial" panose="020B0604020202020204" pitchFamily="34" charset="0"/>
              </a:rPr>
              <a:t>FFFLSRIF-NH</a:t>
            </a:r>
            <a:r>
              <a:rPr lang="en-PH" b="0" i="0" baseline="-25000" dirty="0">
                <a:solidFill>
                  <a:srgbClr val="331515"/>
                </a:solidFill>
                <a:effectLst/>
                <a:latin typeface="Arial" panose="020B0604020202020204" pitchFamily="34" charset="0"/>
              </a:rPr>
              <a:t>2</a:t>
            </a:r>
            <a:endParaRPr lang="en-PH" baseline="-25000" dirty="0"/>
          </a:p>
        </p:txBody>
      </p:sp>
    </p:spTree>
    <p:extLst>
      <p:ext uri="{BB962C8B-B14F-4D97-AF65-F5344CB8AC3E}">
        <p14:creationId xmlns:p14="http://schemas.microsoft.com/office/powerpoint/2010/main" val="465560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CA3C6-335D-EE49-35BE-0FCB4F6942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PH" b="1" dirty="0"/>
              <a:t>Molecular dynamics*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0069D3-097A-8E37-6583-C35AE9A9B7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133599"/>
          </a:xfrm>
        </p:spPr>
        <p:txBody>
          <a:bodyPr>
            <a:normAutofit fontScale="85000" lnSpcReduction="20000"/>
          </a:bodyPr>
          <a:lstStyle/>
          <a:p>
            <a:r>
              <a:rPr lang="en-PH" b="1" dirty="0"/>
              <a:t>LECTURE 4</a:t>
            </a:r>
          </a:p>
          <a:p>
            <a:endParaRPr lang="en-PH" dirty="0"/>
          </a:p>
          <a:p>
            <a:r>
              <a:rPr lang="en-PH" b="1" dirty="0"/>
              <a:t>Remmer L. Salas</a:t>
            </a:r>
          </a:p>
          <a:p>
            <a:r>
              <a:rPr lang="en-PH" i="1" dirty="0"/>
              <a:t>Chemistry Instructor</a:t>
            </a:r>
          </a:p>
          <a:p>
            <a:r>
              <a:rPr lang="en-PH" dirty="0"/>
              <a:t>Department of Natural Sciences and Mathematics</a:t>
            </a:r>
          </a:p>
          <a:p>
            <a:r>
              <a:rPr lang="en-PH" dirty="0"/>
              <a:t>Visayas State University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529AD1-2344-1D72-72FC-932856DE7453}"/>
              </a:ext>
            </a:extLst>
          </p:cNvPr>
          <p:cNvSpPr txBox="1"/>
          <p:nvPr/>
        </p:nvSpPr>
        <p:spPr>
          <a:xfrm>
            <a:off x="0" y="6488668"/>
            <a:ext cx="6960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*Modified from Charlie Laughton presentation in </a:t>
            </a:r>
            <a:r>
              <a:rPr lang="en-PH" dirty="0" err="1"/>
              <a:t>CompBio</a:t>
            </a:r>
            <a:r>
              <a:rPr lang="en-PH" dirty="0"/>
              <a:t> Asia 2022</a:t>
            </a:r>
          </a:p>
        </p:txBody>
      </p:sp>
    </p:spTree>
    <p:extLst>
      <p:ext uri="{BB962C8B-B14F-4D97-AF65-F5344CB8AC3E}">
        <p14:creationId xmlns:p14="http://schemas.microsoft.com/office/powerpoint/2010/main" val="3497944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6A228-5E67-DB27-8BF0-9DD29BD2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Part 1: Why we do MD?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24E3B0-577C-26B2-E832-990798533F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08683"/>
            <a:ext cx="5257801" cy="4568280"/>
          </a:xfrm>
        </p:spPr>
        <p:txBody>
          <a:bodyPr>
            <a:normAutofit fontScale="92500"/>
          </a:bodyPr>
          <a:lstStyle/>
          <a:p>
            <a:r>
              <a:rPr lang="en-PH" dirty="0"/>
              <a:t>… because of “</a:t>
            </a:r>
            <a:r>
              <a:rPr lang="en-PH" u="sng" dirty="0"/>
              <a:t>wiggling &amp; jiggling</a:t>
            </a:r>
            <a:r>
              <a:rPr lang="en-PH" dirty="0"/>
              <a:t>”</a:t>
            </a:r>
          </a:p>
          <a:p>
            <a:r>
              <a:rPr lang="en-PH" dirty="0"/>
              <a:t>At the atomic scale, molecular motions are very significant</a:t>
            </a:r>
          </a:p>
          <a:p>
            <a:r>
              <a:rPr lang="en-PH" dirty="0"/>
              <a:t>but they are </a:t>
            </a:r>
            <a:r>
              <a:rPr lang="en-PH" u="sng" dirty="0"/>
              <a:t>too small</a:t>
            </a:r>
            <a:r>
              <a:rPr lang="en-PH" dirty="0"/>
              <a:t> &amp; </a:t>
            </a:r>
            <a:r>
              <a:rPr lang="en-PH" u="sng" dirty="0"/>
              <a:t>too fast</a:t>
            </a:r>
            <a:r>
              <a:rPr lang="en-PH" dirty="0"/>
              <a:t> to be directly observed experimentally</a:t>
            </a:r>
          </a:p>
          <a:p>
            <a:r>
              <a:rPr lang="en-PH" dirty="0"/>
              <a:t>Only </a:t>
            </a:r>
            <a:r>
              <a:rPr lang="en-PH" u="sng" dirty="0"/>
              <a:t>computer simulations</a:t>
            </a:r>
            <a:r>
              <a:rPr lang="en-PH" dirty="0">
                <a:solidFill>
                  <a:srgbClr val="C00000"/>
                </a:solidFill>
              </a:rPr>
              <a:t> </a:t>
            </a:r>
            <a:r>
              <a:rPr lang="en-PH" dirty="0"/>
              <a:t>based on the laws of physics enable us to see these motions</a:t>
            </a:r>
          </a:p>
          <a:p>
            <a:r>
              <a:rPr lang="en-PH" dirty="0"/>
              <a:t>MD 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≡ “</a:t>
            </a:r>
            <a:r>
              <a:rPr lang="en-PH" u="sng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computational microscope</a:t>
            </a:r>
            <a:r>
              <a:rPr lang="en-PH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”</a:t>
            </a:r>
            <a:endParaRPr lang="en-PH" dirty="0"/>
          </a:p>
          <a:p>
            <a:endParaRPr lang="en-PH" dirty="0"/>
          </a:p>
        </p:txBody>
      </p:sp>
      <p:pic>
        <p:nvPicPr>
          <p:cNvPr id="4" name="7jol" descr="7jol">
            <a:hlinkClick r:id="" action="ppaction://media"/>
            <a:extLst>
              <a:ext uri="{FF2B5EF4-FFF2-40B4-BE49-F238E27FC236}">
                <a16:creationId xmlns:a16="http://schemas.microsoft.com/office/drawing/2014/main" id="{7DDBB99D-2154-2A0E-D7BF-6ADA5A9BF8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37541" y="1608683"/>
            <a:ext cx="3692361" cy="43513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FCB282-D8B3-EEF2-D284-4C5B573CE974}"/>
              </a:ext>
            </a:extLst>
          </p:cNvPr>
          <p:cNvSpPr/>
          <p:nvPr/>
        </p:nvSpPr>
        <p:spPr>
          <a:xfrm>
            <a:off x="3251200" y="1568043"/>
            <a:ext cx="2489201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0506B3-DA95-DAD8-9E08-93661B704A59}"/>
              </a:ext>
            </a:extLst>
          </p:cNvPr>
          <p:cNvSpPr/>
          <p:nvPr/>
        </p:nvSpPr>
        <p:spPr>
          <a:xfrm>
            <a:off x="2875139" y="2934245"/>
            <a:ext cx="1361581" cy="328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A7B154-CC6F-8B30-133D-FD4C8610178D}"/>
              </a:ext>
            </a:extLst>
          </p:cNvPr>
          <p:cNvSpPr/>
          <p:nvPr/>
        </p:nvSpPr>
        <p:spPr>
          <a:xfrm>
            <a:off x="4574399" y="2934245"/>
            <a:ext cx="1074561" cy="328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BF7964-CC86-42D3-1988-19F7E5393EE4}"/>
              </a:ext>
            </a:extLst>
          </p:cNvPr>
          <p:cNvSpPr/>
          <p:nvPr/>
        </p:nvSpPr>
        <p:spPr>
          <a:xfrm>
            <a:off x="1889760" y="4075250"/>
            <a:ext cx="311912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89A2C0-FAA8-53B6-B1CA-899138231C5C}"/>
              </a:ext>
            </a:extLst>
          </p:cNvPr>
          <p:cNvSpPr/>
          <p:nvPr/>
        </p:nvSpPr>
        <p:spPr>
          <a:xfrm>
            <a:off x="2082800" y="5306335"/>
            <a:ext cx="3566160" cy="375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8431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3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777F8-0904-FBA8-432D-81C55F450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Reason people do 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0CC68-D0E7-B941-BDBD-216FC5E868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PH" dirty="0"/>
              <a:t>In the hope that something amazing will happen</a:t>
            </a:r>
          </a:p>
          <a:p>
            <a:r>
              <a:rPr lang="en-PH" dirty="0"/>
              <a:t>see how proteins fold</a:t>
            </a:r>
          </a:p>
          <a:p>
            <a:r>
              <a:rPr lang="en-PH" dirty="0"/>
              <a:t>see pathways through which ligands reach buried binding sites in proteins</a:t>
            </a:r>
          </a:p>
          <a:p>
            <a:r>
              <a:rPr lang="en-PH" dirty="0"/>
              <a:t>see how transporter proteins chaperone molecules across membranes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9315F4-4483-7A36-4FCA-BF4E8768B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14728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en-PH" dirty="0"/>
              <a:t>In the hope that nothing amazing will happen</a:t>
            </a:r>
          </a:p>
          <a:p>
            <a:r>
              <a:rPr lang="en-PH" dirty="0"/>
              <a:t>predict thermodynamic quantities (e.g., ligand binding affinities)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6A1407-FE51-A0EF-32B0-A5D18B5021E1}"/>
              </a:ext>
            </a:extLst>
          </p:cNvPr>
          <p:cNvSpPr txBox="1">
            <a:spLocks/>
          </p:cNvSpPr>
          <p:nvPr/>
        </p:nvSpPr>
        <p:spPr>
          <a:xfrm>
            <a:off x="6172200" y="4508939"/>
            <a:ext cx="5181600" cy="9144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PH" dirty="0"/>
              <a:t>But not “</a:t>
            </a:r>
            <a:r>
              <a:rPr lang="en-PH" dirty="0">
                <a:solidFill>
                  <a:srgbClr val="C00000"/>
                </a:solidFill>
              </a:rPr>
              <a:t>I wonder what will happen if I run MD on this?”</a:t>
            </a:r>
          </a:p>
        </p:txBody>
      </p:sp>
    </p:spTree>
    <p:extLst>
      <p:ext uri="{BB962C8B-B14F-4D97-AF65-F5344CB8AC3E}">
        <p14:creationId xmlns:p14="http://schemas.microsoft.com/office/powerpoint/2010/main" val="4050272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B472-340F-06E0-E781-E7D75E56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/>
              <a:t>Simulations: from micro to macro</a:t>
            </a:r>
            <a:endParaRPr lang="en-P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636A8-89D2-8112-2CA1-8EF06AD1E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1959"/>
            <a:ext cx="10515600" cy="4695004"/>
          </a:xfrm>
        </p:spPr>
        <p:txBody>
          <a:bodyPr/>
          <a:lstStyle/>
          <a:p>
            <a:pPr marL="0" indent="0">
              <a:buNone/>
            </a:pPr>
            <a:r>
              <a:rPr lang="en-PH" dirty="0"/>
              <a:t>Looking at a single molecule over a period of time (MD):</a:t>
            </a:r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endParaRPr lang="en-PH" dirty="0"/>
          </a:p>
          <a:p>
            <a:pPr marL="0" indent="0">
              <a:buNone/>
            </a:pPr>
            <a:r>
              <a:rPr lang="en-PH" dirty="0"/>
              <a:t>It’s like looking at a collection of molecules at a moment in time (wet lab experiment) 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3A4370D-1F07-AAB1-AF9D-458F48357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422" y="2002532"/>
            <a:ext cx="3793435" cy="11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03A7395-FB28-D7E6-F090-4C0C39F4B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4608" y="2002048"/>
            <a:ext cx="3793435" cy="11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29FD08F-7D06-97A3-1B12-47C94A7DA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143" y="2002048"/>
            <a:ext cx="3793435" cy="116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9DFF2739-6145-5F20-1D5F-288D1FC61DA9}"/>
              </a:ext>
            </a:extLst>
          </p:cNvPr>
          <p:cNvSpPr/>
          <p:nvPr/>
        </p:nvSpPr>
        <p:spPr>
          <a:xfrm>
            <a:off x="1456112" y="2454637"/>
            <a:ext cx="503317" cy="365807"/>
          </a:xfrm>
          <a:custGeom>
            <a:avLst/>
            <a:gdLst>
              <a:gd name="connsiteX0" fmla="*/ 228997 w 503317"/>
              <a:gd name="connsiteY0" fmla="*/ 365807 h 365807"/>
              <a:gd name="connsiteX1" fmla="*/ 72242 w 503317"/>
              <a:gd name="connsiteY1" fmla="*/ 326619 h 365807"/>
              <a:gd name="connsiteX2" fmla="*/ 19991 w 503317"/>
              <a:gd name="connsiteY2" fmla="*/ 248242 h 365807"/>
              <a:gd name="connsiteX3" fmla="*/ 19991 w 503317"/>
              <a:gd name="connsiteY3" fmla="*/ 78424 h 365807"/>
              <a:gd name="connsiteX4" fmla="*/ 98368 w 503317"/>
              <a:gd name="connsiteY4" fmla="*/ 39236 h 365807"/>
              <a:gd name="connsiteX5" fmla="*/ 189808 w 503317"/>
              <a:gd name="connsiteY5" fmla="*/ 130676 h 365807"/>
              <a:gd name="connsiteX6" fmla="*/ 189808 w 503317"/>
              <a:gd name="connsiteY6" fmla="*/ 130676 h 365807"/>
              <a:gd name="connsiteX7" fmla="*/ 294311 w 503317"/>
              <a:gd name="connsiteY7" fmla="*/ 169864 h 365807"/>
              <a:gd name="connsiteX8" fmla="*/ 490254 w 503317"/>
              <a:gd name="connsiteY8" fmla="*/ 130676 h 365807"/>
              <a:gd name="connsiteX9" fmla="*/ 503317 w 503317"/>
              <a:gd name="connsiteY9" fmla="*/ 91487 h 365807"/>
              <a:gd name="connsiteX10" fmla="*/ 490254 w 503317"/>
              <a:gd name="connsiteY10" fmla="*/ 13110 h 365807"/>
              <a:gd name="connsiteX11" fmla="*/ 438002 w 503317"/>
              <a:gd name="connsiteY11" fmla="*/ 47 h 365807"/>
              <a:gd name="connsiteX12" fmla="*/ 307374 w 503317"/>
              <a:gd name="connsiteY12" fmla="*/ 13110 h 365807"/>
              <a:gd name="connsiteX13" fmla="*/ 268185 w 503317"/>
              <a:gd name="connsiteY13" fmla="*/ 65362 h 365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03317" h="365807">
                <a:moveTo>
                  <a:pt x="228997" y="365807"/>
                </a:moveTo>
                <a:cubicBezTo>
                  <a:pt x="179287" y="360284"/>
                  <a:pt x="111008" y="370923"/>
                  <a:pt x="72242" y="326619"/>
                </a:cubicBezTo>
                <a:cubicBezTo>
                  <a:pt x="51565" y="302989"/>
                  <a:pt x="19991" y="248242"/>
                  <a:pt x="19991" y="248242"/>
                </a:cubicBezTo>
                <a:cubicBezTo>
                  <a:pt x="-1612" y="183434"/>
                  <a:pt x="-11281" y="172239"/>
                  <a:pt x="19991" y="78424"/>
                </a:cubicBezTo>
                <a:cubicBezTo>
                  <a:pt x="26321" y="59433"/>
                  <a:pt x="83153" y="44308"/>
                  <a:pt x="98368" y="39236"/>
                </a:cubicBezTo>
                <a:cubicBezTo>
                  <a:pt x="167345" y="62228"/>
                  <a:pt x="129919" y="40842"/>
                  <a:pt x="189808" y="130676"/>
                </a:cubicBezTo>
                <a:lnTo>
                  <a:pt x="189808" y="130676"/>
                </a:lnTo>
                <a:cubicBezTo>
                  <a:pt x="247471" y="169118"/>
                  <a:pt x="213602" y="153723"/>
                  <a:pt x="294311" y="169864"/>
                </a:cubicBezTo>
                <a:cubicBezTo>
                  <a:pt x="328422" y="167022"/>
                  <a:pt x="448846" y="182436"/>
                  <a:pt x="490254" y="130676"/>
                </a:cubicBezTo>
                <a:cubicBezTo>
                  <a:pt x="498856" y="119924"/>
                  <a:pt x="498963" y="104550"/>
                  <a:pt x="503317" y="91487"/>
                </a:cubicBezTo>
                <a:cubicBezTo>
                  <a:pt x="498963" y="65361"/>
                  <a:pt x="505649" y="34663"/>
                  <a:pt x="490254" y="13110"/>
                </a:cubicBezTo>
                <a:cubicBezTo>
                  <a:pt x="479819" y="-1499"/>
                  <a:pt x="455955" y="47"/>
                  <a:pt x="438002" y="47"/>
                </a:cubicBezTo>
                <a:cubicBezTo>
                  <a:pt x="394242" y="47"/>
                  <a:pt x="350917" y="8756"/>
                  <a:pt x="307374" y="13110"/>
                </a:cubicBezTo>
                <a:cubicBezTo>
                  <a:pt x="277832" y="57423"/>
                  <a:pt x="292349" y="41198"/>
                  <a:pt x="268185" y="65362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2B13C488-3201-B5F3-63BE-DE3C54B8AEA0}"/>
              </a:ext>
            </a:extLst>
          </p:cNvPr>
          <p:cNvSpPr/>
          <p:nvPr/>
        </p:nvSpPr>
        <p:spPr>
          <a:xfrm>
            <a:off x="2723316" y="2425151"/>
            <a:ext cx="658333" cy="457200"/>
          </a:xfrm>
          <a:custGeom>
            <a:avLst/>
            <a:gdLst>
              <a:gd name="connsiteX0" fmla="*/ 79519 w 658333"/>
              <a:gd name="connsiteY0" fmla="*/ 457200 h 457200"/>
              <a:gd name="connsiteX1" fmla="*/ 9945 w 658333"/>
              <a:gd name="connsiteY1" fmla="*/ 387626 h 457200"/>
              <a:gd name="connsiteX2" fmla="*/ 6 w 658333"/>
              <a:gd name="connsiteY2" fmla="*/ 327991 h 457200"/>
              <a:gd name="connsiteX3" fmla="*/ 9945 w 658333"/>
              <a:gd name="connsiteY3" fmla="*/ 208722 h 457200"/>
              <a:gd name="connsiteX4" fmla="*/ 19884 w 658333"/>
              <a:gd name="connsiteY4" fmla="*/ 168965 h 457200"/>
              <a:gd name="connsiteX5" fmla="*/ 39763 w 658333"/>
              <a:gd name="connsiteY5" fmla="*/ 149087 h 457200"/>
              <a:gd name="connsiteX6" fmla="*/ 69580 w 658333"/>
              <a:gd name="connsiteY6" fmla="*/ 139148 h 457200"/>
              <a:gd name="connsiteX7" fmla="*/ 139154 w 658333"/>
              <a:gd name="connsiteY7" fmla="*/ 149087 h 457200"/>
              <a:gd name="connsiteX8" fmla="*/ 198789 w 658333"/>
              <a:gd name="connsiteY8" fmla="*/ 178904 h 457200"/>
              <a:gd name="connsiteX9" fmla="*/ 298180 w 658333"/>
              <a:gd name="connsiteY9" fmla="*/ 208722 h 457200"/>
              <a:gd name="connsiteX10" fmla="*/ 377693 w 658333"/>
              <a:gd name="connsiteY10" fmla="*/ 198783 h 457200"/>
              <a:gd name="connsiteX11" fmla="*/ 397571 w 658333"/>
              <a:gd name="connsiteY11" fmla="*/ 178904 h 457200"/>
              <a:gd name="connsiteX12" fmla="*/ 437328 w 658333"/>
              <a:gd name="connsiteY12" fmla="*/ 129209 h 457200"/>
              <a:gd name="connsiteX13" fmla="*/ 467145 w 658333"/>
              <a:gd name="connsiteY13" fmla="*/ 69574 h 457200"/>
              <a:gd name="connsiteX14" fmla="*/ 477084 w 658333"/>
              <a:gd name="connsiteY14" fmla="*/ 39757 h 457200"/>
              <a:gd name="connsiteX15" fmla="*/ 526780 w 658333"/>
              <a:gd name="connsiteY15" fmla="*/ 0 h 457200"/>
              <a:gd name="connsiteX16" fmla="*/ 556597 w 658333"/>
              <a:gd name="connsiteY16" fmla="*/ 9939 h 457200"/>
              <a:gd name="connsiteX17" fmla="*/ 616232 w 658333"/>
              <a:gd name="connsiteY17" fmla="*/ 89452 h 457200"/>
              <a:gd name="connsiteX18" fmla="*/ 655989 w 658333"/>
              <a:gd name="connsiteY18" fmla="*/ 159026 h 457200"/>
              <a:gd name="connsiteX19" fmla="*/ 655989 w 658333"/>
              <a:gd name="connsiteY19" fmla="*/ 31805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8333" h="457200">
                <a:moveTo>
                  <a:pt x="79519" y="457200"/>
                </a:moveTo>
                <a:cubicBezTo>
                  <a:pt x="56328" y="434009"/>
                  <a:pt x="27134" y="415558"/>
                  <a:pt x="9945" y="387626"/>
                </a:cubicBezTo>
                <a:cubicBezTo>
                  <a:pt x="-617" y="370463"/>
                  <a:pt x="6" y="348144"/>
                  <a:pt x="6" y="327991"/>
                </a:cubicBezTo>
                <a:cubicBezTo>
                  <a:pt x="6" y="288097"/>
                  <a:pt x="4997" y="248308"/>
                  <a:pt x="9945" y="208722"/>
                </a:cubicBezTo>
                <a:cubicBezTo>
                  <a:pt x="11639" y="195167"/>
                  <a:pt x="13775" y="181183"/>
                  <a:pt x="19884" y="168965"/>
                </a:cubicBezTo>
                <a:cubicBezTo>
                  <a:pt x="24075" y="160584"/>
                  <a:pt x="31728" y="153908"/>
                  <a:pt x="39763" y="149087"/>
                </a:cubicBezTo>
                <a:cubicBezTo>
                  <a:pt x="48747" y="143697"/>
                  <a:pt x="59641" y="142461"/>
                  <a:pt x="69580" y="139148"/>
                </a:cubicBezTo>
                <a:cubicBezTo>
                  <a:pt x="92771" y="142461"/>
                  <a:pt x="116182" y="144493"/>
                  <a:pt x="139154" y="149087"/>
                </a:cubicBezTo>
                <a:cubicBezTo>
                  <a:pt x="188578" y="158972"/>
                  <a:pt x="150819" y="157584"/>
                  <a:pt x="198789" y="178904"/>
                </a:cubicBezTo>
                <a:cubicBezTo>
                  <a:pt x="229907" y="192734"/>
                  <a:pt x="265134" y="200461"/>
                  <a:pt x="298180" y="208722"/>
                </a:cubicBezTo>
                <a:cubicBezTo>
                  <a:pt x="324684" y="205409"/>
                  <a:pt x="352109" y="206458"/>
                  <a:pt x="377693" y="198783"/>
                </a:cubicBezTo>
                <a:cubicBezTo>
                  <a:pt x="386669" y="196090"/>
                  <a:pt x="391717" y="186221"/>
                  <a:pt x="397571" y="178904"/>
                </a:cubicBezTo>
                <a:cubicBezTo>
                  <a:pt x="447713" y="116225"/>
                  <a:pt x="389338" y="177196"/>
                  <a:pt x="437328" y="129209"/>
                </a:cubicBezTo>
                <a:cubicBezTo>
                  <a:pt x="462309" y="54263"/>
                  <a:pt x="428612" y="146640"/>
                  <a:pt x="467145" y="69574"/>
                </a:cubicBezTo>
                <a:cubicBezTo>
                  <a:pt x="471830" y="60203"/>
                  <a:pt x="471694" y="48741"/>
                  <a:pt x="477084" y="39757"/>
                </a:cubicBezTo>
                <a:cubicBezTo>
                  <a:pt x="486526" y="24020"/>
                  <a:pt x="513236" y="9029"/>
                  <a:pt x="526780" y="0"/>
                </a:cubicBezTo>
                <a:cubicBezTo>
                  <a:pt x="536719" y="3313"/>
                  <a:pt x="547613" y="4549"/>
                  <a:pt x="556597" y="9939"/>
                </a:cubicBezTo>
                <a:cubicBezTo>
                  <a:pt x="577026" y="22197"/>
                  <a:pt x="612942" y="84517"/>
                  <a:pt x="616232" y="89452"/>
                </a:cubicBezTo>
                <a:cubicBezTo>
                  <a:pt x="625190" y="102889"/>
                  <a:pt x="654506" y="144195"/>
                  <a:pt x="655989" y="159026"/>
                </a:cubicBezTo>
                <a:cubicBezTo>
                  <a:pt x="661264" y="211772"/>
                  <a:pt x="655989" y="265043"/>
                  <a:pt x="655989" y="318052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0">
            <a:extLst>
              <a:ext uri="{FF2B5EF4-FFF2-40B4-BE49-F238E27FC236}">
                <a16:creationId xmlns:a16="http://schemas.microsoft.com/office/drawing/2014/main" id="{172BCA1B-0A12-B19C-F1A1-D3D57C1F50FE}"/>
              </a:ext>
            </a:extLst>
          </p:cNvPr>
          <p:cNvSpPr/>
          <p:nvPr/>
        </p:nvSpPr>
        <p:spPr>
          <a:xfrm>
            <a:off x="3836504" y="2445030"/>
            <a:ext cx="655983" cy="457200"/>
          </a:xfrm>
          <a:custGeom>
            <a:avLst/>
            <a:gdLst>
              <a:gd name="connsiteX0" fmla="*/ 0 w 655983"/>
              <a:gd name="connsiteY0" fmla="*/ 0 h 308113"/>
              <a:gd name="connsiteX1" fmla="*/ 9939 w 655983"/>
              <a:gd name="connsiteY1" fmla="*/ 79513 h 308113"/>
              <a:gd name="connsiteX2" fmla="*/ 29818 w 655983"/>
              <a:gd name="connsiteY2" fmla="*/ 109331 h 308113"/>
              <a:gd name="connsiteX3" fmla="*/ 119270 w 655983"/>
              <a:gd name="connsiteY3" fmla="*/ 178904 h 308113"/>
              <a:gd name="connsiteX4" fmla="*/ 208722 w 655983"/>
              <a:gd name="connsiteY4" fmla="*/ 159026 h 308113"/>
              <a:gd name="connsiteX5" fmla="*/ 288235 w 655983"/>
              <a:gd name="connsiteY5" fmla="*/ 89452 h 308113"/>
              <a:gd name="connsiteX6" fmla="*/ 347870 w 655983"/>
              <a:gd name="connsiteY6" fmla="*/ 69574 h 308113"/>
              <a:gd name="connsiteX7" fmla="*/ 407505 w 655983"/>
              <a:gd name="connsiteY7" fmla="*/ 49696 h 308113"/>
              <a:gd name="connsiteX8" fmla="*/ 447261 w 655983"/>
              <a:gd name="connsiteY8" fmla="*/ 39757 h 308113"/>
              <a:gd name="connsiteX9" fmla="*/ 516835 w 655983"/>
              <a:gd name="connsiteY9" fmla="*/ 19878 h 308113"/>
              <a:gd name="connsiteX10" fmla="*/ 616226 w 655983"/>
              <a:gd name="connsiteY10" fmla="*/ 29817 h 308113"/>
              <a:gd name="connsiteX11" fmla="*/ 646044 w 655983"/>
              <a:gd name="connsiteY11" fmla="*/ 39757 h 308113"/>
              <a:gd name="connsiteX12" fmla="*/ 655983 w 655983"/>
              <a:gd name="connsiteY12" fmla="*/ 69574 h 308113"/>
              <a:gd name="connsiteX13" fmla="*/ 646044 w 655983"/>
              <a:gd name="connsiteY13" fmla="*/ 129209 h 308113"/>
              <a:gd name="connsiteX14" fmla="*/ 636105 w 655983"/>
              <a:gd name="connsiteY14" fmla="*/ 159026 h 308113"/>
              <a:gd name="connsiteX15" fmla="*/ 626166 w 655983"/>
              <a:gd name="connsiteY15" fmla="*/ 208722 h 308113"/>
              <a:gd name="connsiteX16" fmla="*/ 596348 w 655983"/>
              <a:gd name="connsiteY16" fmla="*/ 268357 h 308113"/>
              <a:gd name="connsiteX17" fmla="*/ 566531 w 655983"/>
              <a:gd name="connsiteY17" fmla="*/ 288235 h 308113"/>
              <a:gd name="connsiteX18" fmla="*/ 318053 w 655983"/>
              <a:gd name="connsiteY18" fmla="*/ 288235 h 308113"/>
              <a:gd name="connsiteX19" fmla="*/ 327992 w 655983"/>
              <a:gd name="connsiteY19" fmla="*/ 308113 h 308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55983" h="308113">
                <a:moveTo>
                  <a:pt x="0" y="0"/>
                </a:moveTo>
                <a:cubicBezTo>
                  <a:pt x="3313" y="26504"/>
                  <a:pt x="2911" y="53744"/>
                  <a:pt x="9939" y="79513"/>
                </a:cubicBezTo>
                <a:cubicBezTo>
                  <a:pt x="13082" y="91038"/>
                  <a:pt x="21882" y="100403"/>
                  <a:pt x="29818" y="109331"/>
                </a:cubicBezTo>
                <a:cubicBezTo>
                  <a:pt x="86275" y="172844"/>
                  <a:pt x="66729" y="161390"/>
                  <a:pt x="119270" y="178904"/>
                </a:cubicBezTo>
                <a:cubicBezTo>
                  <a:pt x="122004" y="178448"/>
                  <a:pt x="194740" y="169512"/>
                  <a:pt x="208722" y="159026"/>
                </a:cubicBezTo>
                <a:cubicBezTo>
                  <a:pt x="244095" y="132496"/>
                  <a:pt x="250536" y="106207"/>
                  <a:pt x="288235" y="89452"/>
                </a:cubicBezTo>
                <a:cubicBezTo>
                  <a:pt x="307383" y="80942"/>
                  <a:pt x="327992" y="76200"/>
                  <a:pt x="347870" y="69574"/>
                </a:cubicBezTo>
                <a:lnTo>
                  <a:pt x="407505" y="49696"/>
                </a:lnTo>
                <a:cubicBezTo>
                  <a:pt x="420757" y="46383"/>
                  <a:pt x="434127" y="43510"/>
                  <a:pt x="447261" y="39757"/>
                </a:cubicBezTo>
                <a:cubicBezTo>
                  <a:pt x="547072" y="11239"/>
                  <a:pt x="392555" y="50948"/>
                  <a:pt x="516835" y="19878"/>
                </a:cubicBezTo>
                <a:cubicBezTo>
                  <a:pt x="549965" y="23191"/>
                  <a:pt x="583318" y="24754"/>
                  <a:pt x="616226" y="29817"/>
                </a:cubicBezTo>
                <a:cubicBezTo>
                  <a:pt x="626581" y="31410"/>
                  <a:pt x="638636" y="32349"/>
                  <a:pt x="646044" y="39757"/>
                </a:cubicBezTo>
                <a:cubicBezTo>
                  <a:pt x="653452" y="47165"/>
                  <a:pt x="652670" y="59635"/>
                  <a:pt x="655983" y="69574"/>
                </a:cubicBezTo>
                <a:cubicBezTo>
                  <a:pt x="652670" y="89452"/>
                  <a:pt x="650416" y="109536"/>
                  <a:pt x="646044" y="129209"/>
                </a:cubicBezTo>
                <a:cubicBezTo>
                  <a:pt x="643771" y="139436"/>
                  <a:pt x="638646" y="148862"/>
                  <a:pt x="636105" y="159026"/>
                </a:cubicBezTo>
                <a:cubicBezTo>
                  <a:pt x="632008" y="175415"/>
                  <a:pt x="630263" y="192333"/>
                  <a:pt x="626166" y="208722"/>
                </a:cubicBezTo>
                <a:cubicBezTo>
                  <a:pt x="620777" y="230276"/>
                  <a:pt x="612541" y="252164"/>
                  <a:pt x="596348" y="268357"/>
                </a:cubicBezTo>
                <a:cubicBezTo>
                  <a:pt x="587902" y="276804"/>
                  <a:pt x="576470" y="281609"/>
                  <a:pt x="566531" y="288235"/>
                </a:cubicBezTo>
                <a:cubicBezTo>
                  <a:pt x="467574" y="271742"/>
                  <a:pt x="455532" y="265322"/>
                  <a:pt x="318053" y="288235"/>
                </a:cubicBezTo>
                <a:cubicBezTo>
                  <a:pt x="310746" y="289453"/>
                  <a:pt x="324679" y="301487"/>
                  <a:pt x="327992" y="308113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id="{C5C0406B-8A61-5B27-4243-CDFAA25AFA6F}"/>
              </a:ext>
            </a:extLst>
          </p:cNvPr>
          <p:cNvSpPr/>
          <p:nvPr/>
        </p:nvSpPr>
        <p:spPr>
          <a:xfrm>
            <a:off x="5068957" y="2425151"/>
            <a:ext cx="725556" cy="397565"/>
          </a:xfrm>
          <a:custGeom>
            <a:avLst/>
            <a:gdLst>
              <a:gd name="connsiteX0" fmla="*/ 0 w 725556"/>
              <a:gd name="connsiteY0" fmla="*/ 149087 h 397565"/>
              <a:gd name="connsiteX1" fmla="*/ 99391 w 725556"/>
              <a:gd name="connsiteY1" fmla="*/ 79513 h 397565"/>
              <a:gd name="connsiteX2" fmla="*/ 139147 w 725556"/>
              <a:gd name="connsiteY2" fmla="*/ 49696 h 397565"/>
              <a:gd name="connsiteX3" fmla="*/ 168965 w 725556"/>
              <a:gd name="connsiteY3" fmla="*/ 39756 h 397565"/>
              <a:gd name="connsiteX4" fmla="*/ 198782 w 725556"/>
              <a:gd name="connsiteY4" fmla="*/ 19878 h 397565"/>
              <a:gd name="connsiteX5" fmla="*/ 258417 w 725556"/>
              <a:gd name="connsiteY5" fmla="*/ 0 h 397565"/>
              <a:gd name="connsiteX6" fmla="*/ 268356 w 725556"/>
              <a:gd name="connsiteY6" fmla="*/ 29817 h 397565"/>
              <a:gd name="connsiteX7" fmla="*/ 248478 w 725556"/>
              <a:gd name="connsiteY7" fmla="*/ 89452 h 397565"/>
              <a:gd name="connsiteX8" fmla="*/ 258417 w 725556"/>
              <a:gd name="connsiteY8" fmla="*/ 248478 h 397565"/>
              <a:gd name="connsiteX9" fmla="*/ 278295 w 725556"/>
              <a:gd name="connsiteY9" fmla="*/ 308113 h 397565"/>
              <a:gd name="connsiteX10" fmla="*/ 288234 w 725556"/>
              <a:gd name="connsiteY10" fmla="*/ 337930 h 397565"/>
              <a:gd name="connsiteX11" fmla="*/ 318052 w 725556"/>
              <a:gd name="connsiteY11" fmla="*/ 347869 h 397565"/>
              <a:gd name="connsiteX12" fmla="*/ 347869 w 725556"/>
              <a:gd name="connsiteY12" fmla="*/ 367748 h 397565"/>
              <a:gd name="connsiteX13" fmla="*/ 447260 w 725556"/>
              <a:gd name="connsiteY13" fmla="*/ 397565 h 397565"/>
              <a:gd name="connsiteX14" fmla="*/ 596347 w 725556"/>
              <a:gd name="connsiteY14" fmla="*/ 387626 h 397565"/>
              <a:gd name="connsiteX15" fmla="*/ 626165 w 725556"/>
              <a:gd name="connsiteY15" fmla="*/ 377687 h 397565"/>
              <a:gd name="connsiteX16" fmla="*/ 685800 w 725556"/>
              <a:gd name="connsiteY16" fmla="*/ 337930 h 397565"/>
              <a:gd name="connsiteX17" fmla="*/ 705678 w 725556"/>
              <a:gd name="connsiteY17" fmla="*/ 308113 h 397565"/>
              <a:gd name="connsiteX18" fmla="*/ 725556 w 725556"/>
              <a:gd name="connsiteY18" fmla="*/ 248478 h 397565"/>
              <a:gd name="connsiteX19" fmla="*/ 695739 w 725556"/>
              <a:gd name="connsiteY19" fmla="*/ 139148 h 397565"/>
              <a:gd name="connsiteX20" fmla="*/ 606286 w 725556"/>
              <a:gd name="connsiteY20" fmla="*/ 109330 h 397565"/>
              <a:gd name="connsiteX21" fmla="*/ 576469 w 725556"/>
              <a:gd name="connsiteY21" fmla="*/ 99391 h 397565"/>
              <a:gd name="connsiteX22" fmla="*/ 467139 w 725556"/>
              <a:gd name="connsiteY22" fmla="*/ 129209 h 397565"/>
              <a:gd name="connsiteX23" fmla="*/ 447260 w 725556"/>
              <a:gd name="connsiteY23" fmla="*/ 149087 h 397565"/>
              <a:gd name="connsiteX24" fmla="*/ 447260 w 725556"/>
              <a:gd name="connsiteY24" fmla="*/ 198782 h 39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5556" h="397565">
                <a:moveTo>
                  <a:pt x="0" y="149087"/>
                </a:moveTo>
                <a:cubicBezTo>
                  <a:pt x="33130" y="125896"/>
                  <a:pt x="67038" y="103777"/>
                  <a:pt x="99391" y="79513"/>
                </a:cubicBezTo>
                <a:cubicBezTo>
                  <a:pt x="112643" y="69574"/>
                  <a:pt x="124765" y="57915"/>
                  <a:pt x="139147" y="49696"/>
                </a:cubicBezTo>
                <a:cubicBezTo>
                  <a:pt x="148244" y="44498"/>
                  <a:pt x="159594" y="44442"/>
                  <a:pt x="168965" y="39756"/>
                </a:cubicBezTo>
                <a:cubicBezTo>
                  <a:pt x="179649" y="34414"/>
                  <a:pt x="187866" y="24729"/>
                  <a:pt x="198782" y="19878"/>
                </a:cubicBezTo>
                <a:cubicBezTo>
                  <a:pt x="217930" y="11368"/>
                  <a:pt x="258417" y="0"/>
                  <a:pt x="258417" y="0"/>
                </a:cubicBezTo>
                <a:cubicBezTo>
                  <a:pt x="261730" y="9939"/>
                  <a:pt x="269513" y="19404"/>
                  <a:pt x="268356" y="29817"/>
                </a:cubicBezTo>
                <a:cubicBezTo>
                  <a:pt x="266042" y="50642"/>
                  <a:pt x="248478" y="89452"/>
                  <a:pt x="248478" y="89452"/>
                </a:cubicBezTo>
                <a:cubicBezTo>
                  <a:pt x="251791" y="142461"/>
                  <a:pt x="251241" y="195853"/>
                  <a:pt x="258417" y="248478"/>
                </a:cubicBezTo>
                <a:cubicBezTo>
                  <a:pt x="261248" y="269239"/>
                  <a:pt x="271669" y="288235"/>
                  <a:pt x="278295" y="308113"/>
                </a:cubicBezTo>
                <a:cubicBezTo>
                  <a:pt x="281608" y="318052"/>
                  <a:pt x="278295" y="334617"/>
                  <a:pt x="288234" y="337930"/>
                </a:cubicBezTo>
                <a:lnTo>
                  <a:pt x="318052" y="347869"/>
                </a:lnTo>
                <a:cubicBezTo>
                  <a:pt x="327991" y="354495"/>
                  <a:pt x="336953" y="362896"/>
                  <a:pt x="347869" y="367748"/>
                </a:cubicBezTo>
                <a:cubicBezTo>
                  <a:pt x="378978" y="381574"/>
                  <a:pt x="414221" y="389305"/>
                  <a:pt x="447260" y="397565"/>
                </a:cubicBezTo>
                <a:cubicBezTo>
                  <a:pt x="496956" y="394252"/>
                  <a:pt x="546846" y="393126"/>
                  <a:pt x="596347" y="387626"/>
                </a:cubicBezTo>
                <a:cubicBezTo>
                  <a:pt x="606760" y="386469"/>
                  <a:pt x="617006" y="382775"/>
                  <a:pt x="626165" y="377687"/>
                </a:cubicBezTo>
                <a:cubicBezTo>
                  <a:pt x="647049" y="366085"/>
                  <a:pt x="685800" y="337930"/>
                  <a:pt x="685800" y="337930"/>
                </a:cubicBezTo>
                <a:cubicBezTo>
                  <a:pt x="692426" y="327991"/>
                  <a:pt x="700827" y="319029"/>
                  <a:pt x="705678" y="308113"/>
                </a:cubicBezTo>
                <a:cubicBezTo>
                  <a:pt x="714188" y="288965"/>
                  <a:pt x="725556" y="248478"/>
                  <a:pt x="725556" y="248478"/>
                </a:cubicBezTo>
                <a:cubicBezTo>
                  <a:pt x="723340" y="230747"/>
                  <a:pt x="726317" y="158259"/>
                  <a:pt x="695739" y="139148"/>
                </a:cubicBezTo>
                <a:cubicBezTo>
                  <a:pt x="695733" y="139144"/>
                  <a:pt x="621198" y="114301"/>
                  <a:pt x="606286" y="109330"/>
                </a:cubicBezTo>
                <a:lnTo>
                  <a:pt x="576469" y="99391"/>
                </a:lnTo>
                <a:cubicBezTo>
                  <a:pt x="508084" y="107939"/>
                  <a:pt x="508903" y="95798"/>
                  <a:pt x="467139" y="129209"/>
                </a:cubicBezTo>
                <a:cubicBezTo>
                  <a:pt x="459822" y="135063"/>
                  <a:pt x="449834" y="140077"/>
                  <a:pt x="447260" y="149087"/>
                </a:cubicBezTo>
                <a:cubicBezTo>
                  <a:pt x="442709" y="165015"/>
                  <a:pt x="447260" y="182217"/>
                  <a:pt x="447260" y="198782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2">
            <a:extLst>
              <a:ext uri="{FF2B5EF4-FFF2-40B4-BE49-F238E27FC236}">
                <a16:creationId xmlns:a16="http://schemas.microsoft.com/office/drawing/2014/main" id="{6E2D496C-9293-D935-9DAC-610C8074FB02}"/>
              </a:ext>
            </a:extLst>
          </p:cNvPr>
          <p:cNvSpPr/>
          <p:nvPr/>
        </p:nvSpPr>
        <p:spPr>
          <a:xfrm>
            <a:off x="6261652" y="2375098"/>
            <a:ext cx="725557" cy="447618"/>
          </a:xfrm>
          <a:custGeom>
            <a:avLst/>
            <a:gdLst>
              <a:gd name="connsiteX0" fmla="*/ 0 w 725557"/>
              <a:gd name="connsiteY0" fmla="*/ 179262 h 447618"/>
              <a:gd name="connsiteX1" fmla="*/ 168965 w 725557"/>
              <a:gd name="connsiteY1" fmla="*/ 179262 h 447618"/>
              <a:gd name="connsiteX2" fmla="*/ 188844 w 725557"/>
              <a:gd name="connsiteY2" fmla="*/ 238896 h 447618"/>
              <a:gd name="connsiteX3" fmla="*/ 218661 w 725557"/>
              <a:gd name="connsiteY3" fmla="*/ 348227 h 447618"/>
              <a:gd name="connsiteX4" fmla="*/ 278296 w 725557"/>
              <a:gd name="connsiteY4" fmla="*/ 417801 h 447618"/>
              <a:gd name="connsiteX5" fmla="*/ 437322 w 725557"/>
              <a:gd name="connsiteY5" fmla="*/ 447618 h 447618"/>
              <a:gd name="connsiteX6" fmla="*/ 546652 w 725557"/>
              <a:gd name="connsiteY6" fmla="*/ 427740 h 447618"/>
              <a:gd name="connsiteX7" fmla="*/ 566531 w 725557"/>
              <a:gd name="connsiteY7" fmla="*/ 407862 h 447618"/>
              <a:gd name="connsiteX8" fmla="*/ 626165 w 725557"/>
              <a:gd name="connsiteY8" fmla="*/ 368105 h 447618"/>
              <a:gd name="connsiteX9" fmla="*/ 616226 w 725557"/>
              <a:gd name="connsiteY9" fmla="*/ 278653 h 447618"/>
              <a:gd name="connsiteX10" fmla="*/ 566531 w 725557"/>
              <a:gd name="connsiteY10" fmla="*/ 228957 h 447618"/>
              <a:gd name="connsiteX11" fmla="*/ 546652 w 725557"/>
              <a:gd name="connsiteY11" fmla="*/ 209079 h 447618"/>
              <a:gd name="connsiteX12" fmla="*/ 536713 w 725557"/>
              <a:gd name="connsiteY12" fmla="*/ 149444 h 447618"/>
              <a:gd name="connsiteX13" fmla="*/ 477078 w 725557"/>
              <a:gd name="connsiteY13" fmla="*/ 129566 h 447618"/>
              <a:gd name="connsiteX14" fmla="*/ 447261 w 725557"/>
              <a:gd name="connsiteY14" fmla="*/ 109688 h 447618"/>
              <a:gd name="connsiteX15" fmla="*/ 427383 w 725557"/>
              <a:gd name="connsiteY15" fmla="*/ 50053 h 447618"/>
              <a:gd name="connsiteX16" fmla="*/ 457200 w 725557"/>
              <a:gd name="connsiteY16" fmla="*/ 30175 h 447618"/>
              <a:gd name="connsiteX17" fmla="*/ 487018 w 725557"/>
              <a:gd name="connsiteY17" fmla="*/ 20235 h 447618"/>
              <a:gd name="connsiteX18" fmla="*/ 725557 w 725557"/>
              <a:gd name="connsiteY18" fmla="*/ 357 h 447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725557" h="447618">
                <a:moveTo>
                  <a:pt x="0" y="179262"/>
                </a:moveTo>
                <a:cubicBezTo>
                  <a:pt x="17295" y="177532"/>
                  <a:pt x="140594" y="157196"/>
                  <a:pt x="168965" y="179262"/>
                </a:cubicBezTo>
                <a:cubicBezTo>
                  <a:pt x="185505" y="192126"/>
                  <a:pt x="184735" y="218350"/>
                  <a:pt x="188844" y="238896"/>
                </a:cubicBezTo>
                <a:cubicBezTo>
                  <a:pt x="194178" y="265567"/>
                  <a:pt x="204250" y="326610"/>
                  <a:pt x="218661" y="348227"/>
                </a:cubicBezTo>
                <a:cubicBezTo>
                  <a:pt x="231379" y="367304"/>
                  <a:pt x="257637" y="410915"/>
                  <a:pt x="278296" y="417801"/>
                </a:cubicBezTo>
                <a:cubicBezTo>
                  <a:pt x="369518" y="448208"/>
                  <a:pt x="317081" y="435594"/>
                  <a:pt x="437322" y="447618"/>
                </a:cubicBezTo>
                <a:cubicBezTo>
                  <a:pt x="448285" y="446248"/>
                  <a:pt x="522460" y="442255"/>
                  <a:pt x="546652" y="427740"/>
                </a:cubicBezTo>
                <a:cubicBezTo>
                  <a:pt x="554687" y="422919"/>
                  <a:pt x="559034" y="413485"/>
                  <a:pt x="566531" y="407862"/>
                </a:cubicBezTo>
                <a:cubicBezTo>
                  <a:pt x="585643" y="393528"/>
                  <a:pt x="626165" y="368105"/>
                  <a:pt x="626165" y="368105"/>
                </a:cubicBezTo>
                <a:cubicBezTo>
                  <a:pt x="622852" y="338288"/>
                  <a:pt x="623502" y="307758"/>
                  <a:pt x="616226" y="278653"/>
                </a:cubicBezTo>
                <a:cubicBezTo>
                  <a:pt x="608772" y="248835"/>
                  <a:pt x="587238" y="245522"/>
                  <a:pt x="566531" y="228957"/>
                </a:cubicBezTo>
                <a:cubicBezTo>
                  <a:pt x="559214" y="223103"/>
                  <a:pt x="553278" y="215705"/>
                  <a:pt x="546652" y="209079"/>
                </a:cubicBezTo>
                <a:cubicBezTo>
                  <a:pt x="543339" y="189201"/>
                  <a:pt x="549984" y="164610"/>
                  <a:pt x="536713" y="149444"/>
                </a:cubicBezTo>
                <a:cubicBezTo>
                  <a:pt x="522915" y="133675"/>
                  <a:pt x="477078" y="129566"/>
                  <a:pt x="477078" y="129566"/>
                </a:cubicBezTo>
                <a:cubicBezTo>
                  <a:pt x="467139" y="122940"/>
                  <a:pt x="453592" y="119818"/>
                  <a:pt x="447261" y="109688"/>
                </a:cubicBezTo>
                <a:cubicBezTo>
                  <a:pt x="436156" y="91919"/>
                  <a:pt x="427383" y="50053"/>
                  <a:pt x="427383" y="50053"/>
                </a:cubicBezTo>
                <a:cubicBezTo>
                  <a:pt x="437322" y="43427"/>
                  <a:pt x="446516" y="35517"/>
                  <a:pt x="457200" y="30175"/>
                </a:cubicBezTo>
                <a:cubicBezTo>
                  <a:pt x="466571" y="25489"/>
                  <a:pt x="476700" y="22056"/>
                  <a:pt x="487018" y="20235"/>
                </a:cubicBezTo>
                <a:cubicBezTo>
                  <a:pt x="626207" y="-4328"/>
                  <a:pt x="602474" y="357"/>
                  <a:pt x="725557" y="357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4DFB78CF-5B4A-DC1C-B2C9-575B92DD88D4}"/>
              </a:ext>
            </a:extLst>
          </p:cNvPr>
          <p:cNvSpPr/>
          <p:nvPr/>
        </p:nvSpPr>
        <p:spPr>
          <a:xfrm>
            <a:off x="7592129" y="2464907"/>
            <a:ext cx="796497" cy="417568"/>
          </a:xfrm>
          <a:custGeom>
            <a:avLst/>
            <a:gdLst>
              <a:gd name="connsiteX0" fmla="*/ 170332 w 796497"/>
              <a:gd name="connsiteY0" fmla="*/ 0 h 417568"/>
              <a:gd name="connsiteX1" fmla="*/ 70941 w 796497"/>
              <a:gd name="connsiteY1" fmla="*/ 69574 h 417568"/>
              <a:gd name="connsiteX2" fmla="*/ 21245 w 796497"/>
              <a:gd name="connsiteY2" fmla="*/ 109331 h 417568"/>
              <a:gd name="connsiteX3" fmla="*/ 11306 w 796497"/>
              <a:gd name="connsiteY3" fmla="*/ 258418 h 417568"/>
              <a:gd name="connsiteX4" fmla="*/ 41123 w 796497"/>
              <a:gd name="connsiteY4" fmla="*/ 318053 h 417568"/>
              <a:gd name="connsiteX5" fmla="*/ 100758 w 796497"/>
              <a:gd name="connsiteY5" fmla="*/ 337931 h 417568"/>
              <a:gd name="connsiteX6" fmla="*/ 130575 w 796497"/>
              <a:gd name="connsiteY6" fmla="*/ 347870 h 417568"/>
              <a:gd name="connsiteX7" fmla="*/ 150454 w 796497"/>
              <a:gd name="connsiteY7" fmla="*/ 367748 h 417568"/>
              <a:gd name="connsiteX8" fmla="*/ 210088 w 796497"/>
              <a:gd name="connsiteY8" fmla="*/ 387626 h 417568"/>
              <a:gd name="connsiteX9" fmla="*/ 229967 w 796497"/>
              <a:gd name="connsiteY9" fmla="*/ 407505 h 417568"/>
              <a:gd name="connsiteX10" fmla="*/ 319419 w 796497"/>
              <a:gd name="connsiteY10" fmla="*/ 407505 h 417568"/>
              <a:gd name="connsiteX11" fmla="*/ 359175 w 796497"/>
              <a:gd name="connsiteY11" fmla="*/ 357809 h 417568"/>
              <a:gd name="connsiteX12" fmla="*/ 388993 w 796497"/>
              <a:gd name="connsiteY12" fmla="*/ 308113 h 417568"/>
              <a:gd name="connsiteX13" fmla="*/ 418810 w 796497"/>
              <a:gd name="connsiteY13" fmla="*/ 248479 h 417568"/>
              <a:gd name="connsiteX14" fmla="*/ 438688 w 796497"/>
              <a:gd name="connsiteY14" fmla="*/ 228600 h 417568"/>
              <a:gd name="connsiteX15" fmla="*/ 468506 w 796497"/>
              <a:gd name="connsiteY15" fmla="*/ 218661 h 417568"/>
              <a:gd name="connsiteX16" fmla="*/ 557958 w 796497"/>
              <a:gd name="connsiteY16" fmla="*/ 178905 h 417568"/>
              <a:gd name="connsiteX17" fmla="*/ 587775 w 796497"/>
              <a:gd name="connsiteY17" fmla="*/ 168966 h 417568"/>
              <a:gd name="connsiteX18" fmla="*/ 627532 w 796497"/>
              <a:gd name="connsiteY18" fmla="*/ 178905 h 417568"/>
              <a:gd name="connsiteX19" fmla="*/ 637471 w 796497"/>
              <a:gd name="connsiteY19" fmla="*/ 208722 h 417568"/>
              <a:gd name="connsiteX20" fmla="*/ 657349 w 796497"/>
              <a:gd name="connsiteY20" fmla="*/ 238540 h 417568"/>
              <a:gd name="connsiteX21" fmla="*/ 667288 w 796497"/>
              <a:gd name="connsiteY21" fmla="*/ 268357 h 417568"/>
              <a:gd name="connsiteX22" fmla="*/ 746801 w 796497"/>
              <a:gd name="connsiteY22" fmla="*/ 327992 h 417568"/>
              <a:gd name="connsiteX23" fmla="*/ 796497 w 796497"/>
              <a:gd name="connsiteY23" fmla="*/ 357809 h 417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796497" h="417568">
                <a:moveTo>
                  <a:pt x="170332" y="0"/>
                </a:moveTo>
                <a:cubicBezTo>
                  <a:pt x="137202" y="23191"/>
                  <a:pt x="99537" y="40978"/>
                  <a:pt x="70941" y="69574"/>
                </a:cubicBezTo>
                <a:cubicBezTo>
                  <a:pt x="42615" y="97900"/>
                  <a:pt x="58859" y="84255"/>
                  <a:pt x="21245" y="109331"/>
                </a:cubicBezTo>
                <a:cubicBezTo>
                  <a:pt x="-5267" y="188869"/>
                  <a:pt x="-5031" y="160394"/>
                  <a:pt x="11306" y="258418"/>
                </a:cubicBezTo>
                <a:cubicBezTo>
                  <a:pt x="13699" y="272775"/>
                  <a:pt x="28345" y="310067"/>
                  <a:pt x="41123" y="318053"/>
                </a:cubicBezTo>
                <a:cubicBezTo>
                  <a:pt x="58892" y="329158"/>
                  <a:pt x="80880" y="331305"/>
                  <a:pt x="100758" y="337931"/>
                </a:cubicBezTo>
                <a:lnTo>
                  <a:pt x="130575" y="347870"/>
                </a:lnTo>
                <a:cubicBezTo>
                  <a:pt x="137201" y="354496"/>
                  <a:pt x="142072" y="363557"/>
                  <a:pt x="150454" y="367748"/>
                </a:cubicBezTo>
                <a:cubicBezTo>
                  <a:pt x="169195" y="377118"/>
                  <a:pt x="210088" y="387626"/>
                  <a:pt x="210088" y="387626"/>
                </a:cubicBezTo>
                <a:cubicBezTo>
                  <a:pt x="216714" y="394252"/>
                  <a:pt x="221931" y="402684"/>
                  <a:pt x="229967" y="407505"/>
                </a:cubicBezTo>
                <a:cubicBezTo>
                  <a:pt x="261881" y="426654"/>
                  <a:pt x="282192" y="413709"/>
                  <a:pt x="319419" y="407505"/>
                </a:cubicBezTo>
                <a:cubicBezTo>
                  <a:pt x="337907" y="389016"/>
                  <a:pt x="346638" y="382884"/>
                  <a:pt x="359175" y="357809"/>
                </a:cubicBezTo>
                <a:cubicBezTo>
                  <a:pt x="384980" y="306199"/>
                  <a:pt x="350165" y="346941"/>
                  <a:pt x="388993" y="308113"/>
                </a:cubicBezTo>
                <a:cubicBezTo>
                  <a:pt x="399491" y="276619"/>
                  <a:pt x="396790" y="276004"/>
                  <a:pt x="418810" y="248479"/>
                </a:cubicBezTo>
                <a:cubicBezTo>
                  <a:pt x="424664" y="241162"/>
                  <a:pt x="430653" y="233421"/>
                  <a:pt x="438688" y="228600"/>
                </a:cubicBezTo>
                <a:cubicBezTo>
                  <a:pt x="447672" y="223210"/>
                  <a:pt x="458567" y="221974"/>
                  <a:pt x="468506" y="218661"/>
                </a:cubicBezTo>
                <a:cubicBezTo>
                  <a:pt x="515758" y="187160"/>
                  <a:pt x="486990" y="202561"/>
                  <a:pt x="557958" y="178905"/>
                </a:cubicBezTo>
                <a:lnTo>
                  <a:pt x="587775" y="168966"/>
                </a:lnTo>
                <a:cubicBezTo>
                  <a:pt x="601027" y="172279"/>
                  <a:pt x="616865" y="170372"/>
                  <a:pt x="627532" y="178905"/>
                </a:cubicBezTo>
                <a:cubicBezTo>
                  <a:pt x="635713" y="185450"/>
                  <a:pt x="632786" y="199351"/>
                  <a:pt x="637471" y="208722"/>
                </a:cubicBezTo>
                <a:cubicBezTo>
                  <a:pt x="642813" y="219406"/>
                  <a:pt x="652007" y="227856"/>
                  <a:pt x="657349" y="238540"/>
                </a:cubicBezTo>
                <a:cubicBezTo>
                  <a:pt x="662034" y="247911"/>
                  <a:pt x="661898" y="259373"/>
                  <a:pt x="667288" y="268357"/>
                </a:cubicBezTo>
                <a:cubicBezTo>
                  <a:pt x="679544" y="288783"/>
                  <a:pt x="741874" y="324708"/>
                  <a:pt x="746801" y="327992"/>
                </a:cubicBezTo>
                <a:cubicBezTo>
                  <a:pt x="782777" y="351976"/>
                  <a:pt x="765938" y="342530"/>
                  <a:pt x="796497" y="357809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4">
            <a:extLst>
              <a:ext uri="{FF2B5EF4-FFF2-40B4-BE49-F238E27FC236}">
                <a16:creationId xmlns:a16="http://schemas.microsoft.com/office/drawing/2014/main" id="{A0B9F7E0-33D5-B216-D9F0-021843A0E49F}"/>
              </a:ext>
            </a:extLst>
          </p:cNvPr>
          <p:cNvSpPr/>
          <p:nvPr/>
        </p:nvSpPr>
        <p:spPr>
          <a:xfrm>
            <a:off x="8825948" y="2335699"/>
            <a:ext cx="834887" cy="417443"/>
          </a:xfrm>
          <a:custGeom>
            <a:avLst/>
            <a:gdLst>
              <a:gd name="connsiteX0" fmla="*/ 0 w 834887"/>
              <a:gd name="connsiteY0" fmla="*/ 417443 h 417443"/>
              <a:gd name="connsiteX1" fmla="*/ 19878 w 834887"/>
              <a:gd name="connsiteY1" fmla="*/ 318052 h 417443"/>
              <a:gd name="connsiteX2" fmla="*/ 39756 w 834887"/>
              <a:gd name="connsiteY2" fmla="*/ 288234 h 417443"/>
              <a:gd name="connsiteX3" fmla="*/ 59635 w 834887"/>
              <a:gd name="connsiteY3" fmla="*/ 268356 h 417443"/>
              <a:gd name="connsiteX4" fmla="*/ 99391 w 834887"/>
              <a:gd name="connsiteY4" fmla="*/ 208721 h 417443"/>
              <a:gd name="connsiteX5" fmla="*/ 188843 w 834887"/>
              <a:gd name="connsiteY5" fmla="*/ 178904 h 417443"/>
              <a:gd name="connsiteX6" fmla="*/ 218661 w 834887"/>
              <a:gd name="connsiteY6" fmla="*/ 168965 h 417443"/>
              <a:gd name="connsiteX7" fmla="*/ 327991 w 834887"/>
              <a:gd name="connsiteY7" fmla="*/ 178904 h 417443"/>
              <a:gd name="connsiteX8" fmla="*/ 367748 w 834887"/>
              <a:gd name="connsiteY8" fmla="*/ 238539 h 417443"/>
              <a:gd name="connsiteX9" fmla="*/ 387626 w 834887"/>
              <a:gd name="connsiteY9" fmla="*/ 268356 h 417443"/>
              <a:gd name="connsiteX10" fmla="*/ 417443 w 834887"/>
              <a:gd name="connsiteY10" fmla="*/ 278295 h 417443"/>
              <a:gd name="connsiteX11" fmla="*/ 437322 w 834887"/>
              <a:gd name="connsiteY11" fmla="*/ 298174 h 417443"/>
              <a:gd name="connsiteX12" fmla="*/ 496956 w 834887"/>
              <a:gd name="connsiteY12" fmla="*/ 318052 h 417443"/>
              <a:gd name="connsiteX13" fmla="*/ 755374 w 834887"/>
              <a:gd name="connsiteY13" fmla="*/ 308113 h 417443"/>
              <a:gd name="connsiteX14" fmla="*/ 785191 w 834887"/>
              <a:gd name="connsiteY14" fmla="*/ 298174 h 417443"/>
              <a:gd name="connsiteX15" fmla="*/ 824948 w 834887"/>
              <a:gd name="connsiteY15" fmla="*/ 258417 h 417443"/>
              <a:gd name="connsiteX16" fmla="*/ 834887 w 834887"/>
              <a:gd name="connsiteY16" fmla="*/ 228600 h 417443"/>
              <a:gd name="connsiteX17" fmla="*/ 824948 w 834887"/>
              <a:gd name="connsiteY17" fmla="*/ 168965 h 417443"/>
              <a:gd name="connsiteX18" fmla="*/ 805069 w 834887"/>
              <a:gd name="connsiteY18" fmla="*/ 149087 h 417443"/>
              <a:gd name="connsiteX19" fmla="*/ 745435 w 834887"/>
              <a:gd name="connsiteY19" fmla="*/ 129208 h 417443"/>
              <a:gd name="connsiteX20" fmla="*/ 675861 w 834887"/>
              <a:gd name="connsiteY20" fmla="*/ 109330 h 417443"/>
              <a:gd name="connsiteX21" fmla="*/ 646043 w 834887"/>
              <a:gd name="connsiteY21" fmla="*/ 99391 h 417443"/>
              <a:gd name="connsiteX22" fmla="*/ 556591 w 834887"/>
              <a:gd name="connsiteY22" fmla="*/ 49695 h 417443"/>
              <a:gd name="connsiteX23" fmla="*/ 526774 w 834887"/>
              <a:gd name="connsiteY23" fmla="*/ 29817 h 417443"/>
              <a:gd name="connsiteX24" fmla="*/ 506895 w 834887"/>
              <a:gd name="connsiteY24" fmla="*/ 0 h 417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834887" h="417443">
                <a:moveTo>
                  <a:pt x="0" y="417443"/>
                </a:moveTo>
                <a:cubicBezTo>
                  <a:pt x="3663" y="391802"/>
                  <a:pt x="6000" y="345808"/>
                  <a:pt x="19878" y="318052"/>
                </a:cubicBezTo>
                <a:cubicBezTo>
                  <a:pt x="25220" y="307368"/>
                  <a:pt x="32294" y="297562"/>
                  <a:pt x="39756" y="288234"/>
                </a:cubicBezTo>
                <a:cubicBezTo>
                  <a:pt x="45610" y="280917"/>
                  <a:pt x="54012" y="275853"/>
                  <a:pt x="59635" y="268356"/>
                </a:cubicBezTo>
                <a:cubicBezTo>
                  <a:pt x="73969" y="249244"/>
                  <a:pt x="76726" y="216276"/>
                  <a:pt x="99391" y="208721"/>
                </a:cubicBezTo>
                <a:lnTo>
                  <a:pt x="188843" y="178904"/>
                </a:lnTo>
                <a:lnTo>
                  <a:pt x="218661" y="168965"/>
                </a:lnTo>
                <a:cubicBezTo>
                  <a:pt x="255104" y="172278"/>
                  <a:pt x="294830" y="163429"/>
                  <a:pt x="327991" y="178904"/>
                </a:cubicBezTo>
                <a:cubicBezTo>
                  <a:pt x="349640" y="189007"/>
                  <a:pt x="354496" y="218661"/>
                  <a:pt x="367748" y="238539"/>
                </a:cubicBezTo>
                <a:cubicBezTo>
                  <a:pt x="374374" y="248478"/>
                  <a:pt x="376294" y="264579"/>
                  <a:pt x="387626" y="268356"/>
                </a:cubicBezTo>
                <a:lnTo>
                  <a:pt x="417443" y="278295"/>
                </a:lnTo>
                <a:cubicBezTo>
                  <a:pt x="424069" y="284921"/>
                  <a:pt x="428940" y="293983"/>
                  <a:pt x="437322" y="298174"/>
                </a:cubicBezTo>
                <a:cubicBezTo>
                  <a:pt x="456063" y="307545"/>
                  <a:pt x="496956" y="318052"/>
                  <a:pt x="496956" y="318052"/>
                </a:cubicBezTo>
                <a:cubicBezTo>
                  <a:pt x="583095" y="314739"/>
                  <a:pt x="669375" y="314044"/>
                  <a:pt x="755374" y="308113"/>
                </a:cubicBezTo>
                <a:cubicBezTo>
                  <a:pt x="765826" y="307392"/>
                  <a:pt x="776666" y="304263"/>
                  <a:pt x="785191" y="298174"/>
                </a:cubicBezTo>
                <a:cubicBezTo>
                  <a:pt x="800442" y="287281"/>
                  <a:pt x="824948" y="258417"/>
                  <a:pt x="824948" y="258417"/>
                </a:cubicBezTo>
                <a:cubicBezTo>
                  <a:pt x="828261" y="248478"/>
                  <a:pt x="834887" y="239077"/>
                  <a:pt x="834887" y="228600"/>
                </a:cubicBezTo>
                <a:cubicBezTo>
                  <a:pt x="834887" y="208447"/>
                  <a:pt x="832024" y="187834"/>
                  <a:pt x="824948" y="168965"/>
                </a:cubicBezTo>
                <a:cubicBezTo>
                  <a:pt x="821658" y="160191"/>
                  <a:pt x="813450" y="153278"/>
                  <a:pt x="805069" y="149087"/>
                </a:cubicBezTo>
                <a:cubicBezTo>
                  <a:pt x="786328" y="139716"/>
                  <a:pt x="765313" y="135834"/>
                  <a:pt x="745435" y="129208"/>
                </a:cubicBezTo>
                <a:cubicBezTo>
                  <a:pt x="673969" y="105385"/>
                  <a:pt x="763186" y="134280"/>
                  <a:pt x="675861" y="109330"/>
                </a:cubicBezTo>
                <a:cubicBezTo>
                  <a:pt x="665787" y="106452"/>
                  <a:pt x="655982" y="102704"/>
                  <a:pt x="646043" y="99391"/>
                </a:cubicBezTo>
                <a:cubicBezTo>
                  <a:pt x="577692" y="53822"/>
                  <a:pt x="609074" y="67189"/>
                  <a:pt x="556591" y="49695"/>
                </a:cubicBezTo>
                <a:cubicBezTo>
                  <a:pt x="546652" y="43069"/>
                  <a:pt x="535221" y="38263"/>
                  <a:pt x="526774" y="29817"/>
                </a:cubicBezTo>
                <a:cubicBezTo>
                  <a:pt x="518327" y="21370"/>
                  <a:pt x="506895" y="0"/>
                  <a:pt x="506895" y="0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5">
            <a:extLst>
              <a:ext uri="{FF2B5EF4-FFF2-40B4-BE49-F238E27FC236}">
                <a16:creationId xmlns:a16="http://schemas.microsoft.com/office/drawing/2014/main" id="{9CE11C34-919B-D669-C50B-40B5499D2D22}"/>
              </a:ext>
            </a:extLst>
          </p:cNvPr>
          <p:cNvSpPr/>
          <p:nvPr/>
        </p:nvSpPr>
        <p:spPr>
          <a:xfrm>
            <a:off x="10068339" y="2335699"/>
            <a:ext cx="626165" cy="547795"/>
          </a:xfrm>
          <a:custGeom>
            <a:avLst/>
            <a:gdLst>
              <a:gd name="connsiteX0" fmla="*/ 467139 w 626165"/>
              <a:gd name="connsiteY0" fmla="*/ 536713 h 547795"/>
              <a:gd name="connsiteX1" fmla="*/ 238539 w 626165"/>
              <a:gd name="connsiteY1" fmla="*/ 536713 h 547795"/>
              <a:gd name="connsiteX2" fmla="*/ 168965 w 626165"/>
              <a:gd name="connsiteY2" fmla="*/ 516834 h 547795"/>
              <a:gd name="connsiteX3" fmla="*/ 69574 w 626165"/>
              <a:gd name="connsiteY3" fmla="*/ 487017 h 547795"/>
              <a:gd name="connsiteX4" fmla="*/ 39757 w 626165"/>
              <a:gd name="connsiteY4" fmla="*/ 467139 h 547795"/>
              <a:gd name="connsiteX5" fmla="*/ 19878 w 626165"/>
              <a:gd name="connsiteY5" fmla="*/ 437321 h 547795"/>
              <a:gd name="connsiteX6" fmla="*/ 0 w 626165"/>
              <a:gd name="connsiteY6" fmla="*/ 377687 h 547795"/>
              <a:gd name="connsiteX7" fmla="*/ 19878 w 626165"/>
              <a:gd name="connsiteY7" fmla="*/ 119269 h 547795"/>
              <a:gd name="connsiteX8" fmla="*/ 59635 w 626165"/>
              <a:gd name="connsiteY8" fmla="*/ 29817 h 547795"/>
              <a:gd name="connsiteX9" fmla="*/ 119270 w 626165"/>
              <a:gd name="connsiteY9" fmla="*/ 0 h 547795"/>
              <a:gd name="connsiteX10" fmla="*/ 268357 w 626165"/>
              <a:gd name="connsiteY10" fmla="*/ 9939 h 547795"/>
              <a:gd name="connsiteX11" fmla="*/ 278296 w 626165"/>
              <a:gd name="connsiteY11" fmla="*/ 39756 h 547795"/>
              <a:gd name="connsiteX12" fmla="*/ 288235 w 626165"/>
              <a:gd name="connsiteY12" fmla="*/ 178904 h 547795"/>
              <a:gd name="connsiteX13" fmla="*/ 308113 w 626165"/>
              <a:gd name="connsiteY13" fmla="*/ 238539 h 547795"/>
              <a:gd name="connsiteX14" fmla="*/ 367748 w 626165"/>
              <a:gd name="connsiteY14" fmla="*/ 258417 h 547795"/>
              <a:gd name="connsiteX15" fmla="*/ 397565 w 626165"/>
              <a:gd name="connsiteY15" fmla="*/ 268356 h 547795"/>
              <a:gd name="connsiteX16" fmla="*/ 496957 w 626165"/>
              <a:gd name="connsiteY16" fmla="*/ 318052 h 547795"/>
              <a:gd name="connsiteX17" fmla="*/ 556591 w 626165"/>
              <a:gd name="connsiteY17" fmla="*/ 337930 h 547795"/>
              <a:gd name="connsiteX18" fmla="*/ 586409 w 626165"/>
              <a:gd name="connsiteY18" fmla="*/ 347869 h 547795"/>
              <a:gd name="connsiteX19" fmla="*/ 606287 w 626165"/>
              <a:gd name="connsiteY19" fmla="*/ 367748 h 547795"/>
              <a:gd name="connsiteX20" fmla="*/ 626165 w 626165"/>
              <a:gd name="connsiteY20" fmla="*/ 407504 h 547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626165" h="547795">
                <a:moveTo>
                  <a:pt x="467139" y="536713"/>
                </a:moveTo>
                <a:cubicBezTo>
                  <a:pt x="354002" y="550855"/>
                  <a:pt x="384820" y="552111"/>
                  <a:pt x="238539" y="536713"/>
                </a:cubicBezTo>
                <a:cubicBezTo>
                  <a:pt x="213936" y="534123"/>
                  <a:pt x="192323" y="523508"/>
                  <a:pt x="168965" y="516834"/>
                </a:cubicBezTo>
                <a:cubicBezTo>
                  <a:pt x="144657" y="509889"/>
                  <a:pt x="87289" y="498827"/>
                  <a:pt x="69574" y="487017"/>
                </a:cubicBezTo>
                <a:lnTo>
                  <a:pt x="39757" y="467139"/>
                </a:lnTo>
                <a:cubicBezTo>
                  <a:pt x="33131" y="457200"/>
                  <a:pt x="24730" y="448237"/>
                  <a:pt x="19878" y="437321"/>
                </a:cubicBezTo>
                <a:cubicBezTo>
                  <a:pt x="11368" y="418174"/>
                  <a:pt x="0" y="377687"/>
                  <a:pt x="0" y="377687"/>
                </a:cubicBezTo>
                <a:cubicBezTo>
                  <a:pt x="5287" y="261378"/>
                  <a:pt x="-6769" y="208092"/>
                  <a:pt x="19878" y="119269"/>
                </a:cubicBezTo>
                <a:cubicBezTo>
                  <a:pt x="28313" y="91152"/>
                  <a:pt x="36811" y="52641"/>
                  <a:pt x="59635" y="29817"/>
                </a:cubicBezTo>
                <a:cubicBezTo>
                  <a:pt x="78902" y="10550"/>
                  <a:pt x="95018" y="8084"/>
                  <a:pt x="119270" y="0"/>
                </a:cubicBezTo>
                <a:cubicBezTo>
                  <a:pt x="168966" y="3313"/>
                  <a:pt x="220038" y="-2141"/>
                  <a:pt x="268357" y="9939"/>
                </a:cubicBezTo>
                <a:cubicBezTo>
                  <a:pt x="278521" y="12480"/>
                  <a:pt x="277072" y="29351"/>
                  <a:pt x="278296" y="39756"/>
                </a:cubicBezTo>
                <a:cubicBezTo>
                  <a:pt x="283729" y="85938"/>
                  <a:pt x="281337" y="132918"/>
                  <a:pt x="288235" y="178904"/>
                </a:cubicBezTo>
                <a:cubicBezTo>
                  <a:pt x="291343" y="199626"/>
                  <a:pt x="288235" y="231913"/>
                  <a:pt x="308113" y="238539"/>
                </a:cubicBezTo>
                <a:lnTo>
                  <a:pt x="367748" y="258417"/>
                </a:lnTo>
                <a:lnTo>
                  <a:pt x="397565" y="268356"/>
                </a:lnTo>
                <a:cubicBezTo>
                  <a:pt x="451572" y="322363"/>
                  <a:pt x="418835" y="305032"/>
                  <a:pt x="496957" y="318052"/>
                </a:cubicBezTo>
                <a:lnTo>
                  <a:pt x="556591" y="337930"/>
                </a:lnTo>
                <a:lnTo>
                  <a:pt x="586409" y="347869"/>
                </a:lnTo>
                <a:cubicBezTo>
                  <a:pt x="593035" y="354495"/>
                  <a:pt x="601466" y="359713"/>
                  <a:pt x="606287" y="367748"/>
                </a:cubicBezTo>
                <a:cubicBezTo>
                  <a:pt x="640547" y="424849"/>
                  <a:pt x="598604" y="379943"/>
                  <a:pt x="626165" y="407504"/>
                </a:cubicBezTo>
              </a:path>
            </a:pathLst>
          </a:cu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9512B0F-10F0-7680-651A-9BF18A6608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252" y="4465643"/>
            <a:ext cx="3378128" cy="202316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C76039D-FA05-F204-6838-3D17B2BE890D}"/>
              </a:ext>
            </a:extLst>
          </p:cNvPr>
          <p:cNvSpPr txBox="1"/>
          <p:nvPr/>
        </p:nvSpPr>
        <p:spPr>
          <a:xfrm>
            <a:off x="5378766" y="4392974"/>
            <a:ext cx="5975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2000" dirty="0"/>
              <a:t>For thermodynamics, we need the partition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0B0139-E90C-38C4-3DC3-D93F0B89C03B}"/>
                  </a:ext>
                </a:extLst>
              </p:cNvPr>
              <p:cNvSpPr txBox="1"/>
              <p:nvPr/>
            </p:nvSpPr>
            <p:spPr>
              <a:xfrm>
                <a:off x="7016371" y="4962252"/>
                <a:ext cx="2227020" cy="1045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PH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PH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PH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PH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PH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PH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PH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en-PH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PH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PH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PH" sz="28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50B0139-E90C-38C4-3DC3-D93F0B89C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371" y="4962252"/>
                <a:ext cx="2227020" cy="10455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PH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759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EF9A-5A4C-E690-48EF-8C4EDDB7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Part 2: How MD works?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B2055-7FAE-7C93-1F33-8E816BD143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3386" cy="4351338"/>
          </a:xfrm>
        </p:spPr>
        <p:txBody>
          <a:bodyPr/>
          <a:lstStyle/>
          <a:p>
            <a:pPr marL="0" indent="0">
              <a:buNone/>
            </a:pPr>
            <a:r>
              <a:rPr lang="en-PH" sz="3600" dirty="0"/>
              <a:t>The physics of molecular motion</a:t>
            </a:r>
          </a:p>
          <a:p>
            <a:r>
              <a:rPr lang="en-PH" dirty="0"/>
              <a:t>In the absence of any </a:t>
            </a:r>
            <a:r>
              <a:rPr lang="en-PH" dirty="0" err="1"/>
              <a:t>F</a:t>
            </a:r>
            <a:r>
              <a:rPr lang="en-PH" baseline="-25000" dirty="0" err="1"/>
              <a:t>ext</a:t>
            </a:r>
            <a:r>
              <a:rPr lang="en-PH" dirty="0"/>
              <a:t>, an atom w/ some KE will move in a straight line at const V (</a:t>
            </a:r>
            <a:r>
              <a:rPr lang="en-PH" dirty="0">
                <a:solidFill>
                  <a:srgbClr val="C00000"/>
                </a:solidFill>
              </a:rPr>
              <a:t>Law of inertia</a:t>
            </a:r>
            <a:r>
              <a:rPr lang="en-PH" dirty="0"/>
              <a:t>)</a:t>
            </a:r>
          </a:p>
          <a:p>
            <a:pPr marL="0" indent="0">
              <a:buNone/>
            </a:pPr>
            <a:endParaRPr lang="en-PH" dirty="0"/>
          </a:p>
          <a:p>
            <a:r>
              <a:rPr lang="en-PH" dirty="0"/>
              <a:t>If it experiences a F (e.g., interaction w/ another atom), it will accelerate or change V &amp;/or direction (</a:t>
            </a:r>
            <a:r>
              <a:rPr lang="en-PH" dirty="0">
                <a:solidFill>
                  <a:srgbClr val="C00000"/>
                </a:solidFill>
              </a:rPr>
              <a:t>Law of acceleration</a:t>
            </a:r>
            <a:r>
              <a:rPr lang="en-PH" dirty="0"/>
              <a:t>) </a:t>
            </a:r>
          </a:p>
        </p:txBody>
      </p:sp>
      <p:pic>
        <p:nvPicPr>
          <p:cNvPr id="1026" name="Picture 2" descr="Newton's Three Laws of Motion: the Principles that Govern Physics">
            <a:extLst>
              <a:ext uri="{FF2B5EF4-FFF2-40B4-BE49-F238E27FC236}">
                <a16:creationId xmlns:a16="http://schemas.microsoft.com/office/drawing/2014/main" id="{E52F047A-D116-831E-99F8-8F21898C0B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55" t="59954" r="34009"/>
          <a:stretch/>
        </p:blipFill>
        <p:spPr bwMode="auto">
          <a:xfrm>
            <a:off x="9081946" y="3657600"/>
            <a:ext cx="2271853" cy="163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Newton's Three Laws of Motion: the Principles that Govern Physics">
            <a:extLst>
              <a:ext uri="{FF2B5EF4-FFF2-40B4-BE49-F238E27FC236}">
                <a16:creationId xmlns:a16="http://schemas.microsoft.com/office/drawing/2014/main" id="{2E8E7811-61AB-7FB4-5BD1-621285ACF6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265" r="70048"/>
          <a:stretch/>
        </p:blipFill>
        <p:spPr bwMode="auto">
          <a:xfrm>
            <a:off x="9250562" y="1825625"/>
            <a:ext cx="2103237" cy="1490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97E115-F399-8B18-7DFA-60F11A4EE675}"/>
              </a:ext>
            </a:extLst>
          </p:cNvPr>
          <p:cNvSpPr txBox="1"/>
          <p:nvPr/>
        </p:nvSpPr>
        <p:spPr>
          <a:xfrm>
            <a:off x="0" y="6570841"/>
            <a:ext cx="5529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/>
              <a:t>https://www.freeastroscience.com/2023/03/newtons-three-laws-of-motion.html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F4C514-E1D1-EECF-0761-36B1C18388A6}"/>
              </a:ext>
            </a:extLst>
          </p:cNvPr>
          <p:cNvSpPr/>
          <p:nvPr/>
        </p:nvSpPr>
        <p:spPr>
          <a:xfrm>
            <a:off x="1290320" y="3316123"/>
            <a:ext cx="2021840" cy="27699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9F3B08-BF4A-648B-6E6A-78B6DDF5FA10}"/>
              </a:ext>
            </a:extLst>
          </p:cNvPr>
          <p:cNvSpPr/>
          <p:nvPr/>
        </p:nvSpPr>
        <p:spPr>
          <a:xfrm>
            <a:off x="3388972" y="5069840"/>
            <a:ext cx="3042308" cy="32512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77063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F2A31-F7BA-92E3-1143-C1373E328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Molecular dynamics 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27781-E052-F309-7C8A-FE4AB1BA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43901" cy="4351338"/>
          </a:xfrm>
        </p:spPr>
        <p:txBody>
          <a:bodyPr>
            <a:normAutofit/>
          </a:bodyPr>
          <a:lstStyle/>
          <a:p>
            <a:r>
              <a:rPr lang="en-PH" sz="2600" dirty="0"/>
              <a:t>Time series &amp; iterative process</a:t>
            </a:r>
          </a:p>
          <a:p>
            <a:endParaRPr lang="en-PH" sz="2600" dirty="0"/>
          </a:p>
          <a:p>
            <a:r>
              <a:rPr lang="en-PH" sz="2600" dirty="0"/>
              <a:t>Predictions of how </a:t>
            </a:r>
          </a:p>
          <a:p>
            <a:pPr marL="0" indent="0">
              <a:buNone/>
            </a:pPr>
            <a:endParaRPr lang="en-PH" sz="800" dirty="0"/>
          </a:p>
          <a:p>
            <a:pPr lvl="1"/>
            <a:r>
              <a:rPr lang="en-PH" sz="2600" dirty="0"/>
              <a:t>x of atoms will change as f(t) </a:t>
            </a:r>
            <a:r>
              <a:rPr lang="en-PH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en-PH" sz="26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  <a:p>
            <a:pPr lvl="1"/>
            <a:endParaRPr lang="en-PH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PH" sz="2600" dirty="0"/>
              <a:t>F will change as f(t)</a:t>
            </a:r>
          </a:p>
        </p:txBody>
      </p:sp>
      <p:pic>
        <p:nvPicPr>
          <p:cNvPr id="4" name="7jol" descr="7jol">
            <a:hlinkClick r:id="" action="ppaction://media"/>
            <a:extLst>
              <a:ext uri="{FF2B5EF4-FFF2-40B4-BE49-F238E27FC236}">
                <a16:creationId xmlns:a16="http://schemas.microsoft.com/office/drawing/2014/main" id="{8AD50E4B-6464-D1EB-2DA6-378660658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21770" y="1596096"/>
            <a:ext cx="3692361" cy="43513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279F240-4AD6-9445-BE8E-4B9CB99D98F8}"/>
              </a:ext>
            </a:extLst>
          </p:cNvPr>
          <p:cNvSpPr/>
          <p:nvPr/>
        </p:nvSpPr>
        <p:spPr>
          <a:xfrm>
            <a:off x="6096000" y="3429000"/>
            <a:ext cx="345440" cy="342765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461655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AA46-10FE-0BED-AB3B-79581DBB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Molecular dynamics as animation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34B8-E2BD-4B0B-D6A3-638D83F79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9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PH" dirty="0"/>
              <a:t>Given a set of atomic x &amp; V, calculate the F acting on each atom at the current instant</a:t>
            </a:r>
          </a:p>
          <a:p>
            <a:pPr marL="514350" indent="-514350">
              <a:buFont typeface="+mj-lt"/>
              <a:buAutoNum type="arabicPeriod"/>
            </a:pPr>
            <a:endParaRPr lang="en-PH" sz="800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Based on current V &amp; F, calculate the x of the atoms a small t* later</a:t>
            </a:r>
          </a:p>
          <a:p>
            <a:pPr marL="514350" indent="-514350">
              <a:buFont typeface="+mj-lt"/>
              <a:buAutoNum type="arabicPeriod"/>
            </a:pPr>
            <a:endParaRPr lang="en-PH" sz="800" dirty="0"/>
          </a:p>
          <a:p>
            <a:pPr marL="514350" indent="-514350">
              <a:buFont typeface="+mj-lt"/>
              <a:buAutoNum type="arabicPeriod"/>
            </a:pPr>
            <a:r>
              <a:rPr lang="en-PH" dirty="0"/>
              <a:t>Go back to step 1 &amp; repeat</a:t>
            </a:r>
          </a:p>
        </p:txBody>
      </p:sp>
      <p:pic>
        <p:nvPicPr>
          <p:cNvPr id="2050" name="Picture 2" descr="Anime gif. Goku from Dragon Ball Z standing in the snow flexes aggressively and transforms into Super Saiyan.">
            <a:extLst>
              <a:ext uri="{FF2B5EF4-FFF2-40B4-BE49-F238E27FC236}">
                <a16:creationId xmlns:a16="http://schemas.microsoft.com/office/drawing/2014/main" id="{A6592AE3-9A09-02F5-877E-AE159E76F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69" y="2569779"/>
            <a:ext cx="4104875" cy="2293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447D0B-ACBF-5597-13F6-C87BACF233EC}"/>
              </a:ext>
            </a:extLst>
          </p:cNvPr>
          <p:cNvSpPr txBox="1"/>
          <p:nvPr/>
        </p:nvSpPr>
        <p:spPr>
          <a:xfrm>
            <a:off x="838200" y="5807631"/>
            <a:ext cx="2166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dirty="0"/>
              <a:t>*1-2 femtoseconds!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127629-1E5B-5ED7-32C7-10A653B6304D}"/>
              </a:ext>
            </a:extLst>
          </p:cNvPr>
          <p:cNvSpPr txBox="1"/>
          <p:nvPr/>
        </p:nvSpPr>
        <p:spPr>
          <a:xfrm>
            <a:off x="0" y="6581001"/>
            <a:ext cx="2804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H" sz="1200" dirty="0"/>
              <a:t>https://giphy.com/explore/dragon-ball-z</a:t>
            </a:r>
          </a:p>
        </p:txBody>
      </p:sp>
    </p:spTree>
    <p:extLst>
      <p:ext uri="{BB962C8B-B14F-4D97-AF65-F5344CB8AC3E}">
        <p14:creationId xmlns:p14="http://schemas.microsoft.com/office/powerpoint/2010/main" val="35580796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1187</TotalTime>
  <Words>1082</Words>
  <Application>Microsoft Office PowerPoint</Application>
  <PresentationFormat>Widescreen</PresentationFormat>
  <Paragraphs>166</Paragraphs>
  <Slides>25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Molecular dynamics*</vt:lpstr>
      <vt:lpstr>Part 1: Why we do MD?</vt:lpstr>
      <vt:lpstr>Reason people do MD</vt:lpstr>
      <vt:lpstr>Simulations: from micro to macro</vt:lpstr>
      <vt:lpstr>Part 2: How MD works?</vt:lpstr>
      <vt:lpstr>Molecular dynamics simulations</vt:lpstr>
      <vt:lpstr>Molecular dynamics as animation</vt:lpstr>
      <vt:lpstr>Calculating forces</vt:lpstr>
      <vt:lpstr>Calculating forces</vt:lpstr>
      <vt:lpstr>Part 3: How we do MD?</vt:lpstr>
      <vt:lpstr>MD simulation workflow</vt:lpstr>
      <vt:lpstr>MD simulation workflow</vt:lpstr>
      <vt:lpstr>MD simulation workflow</vt:lpstr>
      <vt:lpstr>MD simulation workflow</vt:lpstr>
      <vt:lpstr>MD simulation workflow</vt:lpstr>
      <vt:lpstr>MD simulation workflow</vt:lpstr>
      <vt:lpstr>How long should I run MD?</vt:lpstr>
      <vt:lpstr>Part 4: What are the limitations of MD?</vt:lpstr>
      <vt:lpstr>Other computational methods</vt:lpstr>
      <vt:lpstr>For more tutorials &amp; workshops</vt:lpstr>
      <vt:lpstr>PowerPoint Presentation</vt:lpstr>
      <vt:lpstr>Molecular Dynamics</vt:lpstr>
      <vt:lpstr>What you will need for the MD workshop?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rl salas</dc:creator>
  <cp:lastModifiedBy>rl salas</cp:lastModifiedBy>
  <cp:revision>23</cp:revision>
  <dcterms:created xsi:type="dcterms:W3CDTF">2025-04-20T00:15:36Z</dcterms:created>
  <dcterms:modified xsi:type="dcterms:W3CDTF">2025-04-23T04:11:09Z</dcterms:modified>
</cp:coreProperties>
</file>